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notesMasterIdLst>
    <p:notesMasterId r:id="rId67"/>
  </p:notesMasterIdLst>
  <p:sldIdLst>
    <p:sldId id="435" r:id="rId2"/>
    <p:sldId id="437" r:id="rId3"/>
    <p:sldId id="439" r:id="rId4"/>
    <p:sldId id="438" r:id="rId5"/>
    <p:sldId id="440" r:id="rId6"/>
    <p:sldId id="441" r:id="rId7"/>
    <p:sldId id="442" r:id="rId8"/>
    <p:sldId id="347" r:id="rId9"/>
    <p:sldId id="423" r:id="rId10"/>
    <p:sldId id="261" r:id="rId11"/>
    <p:sldId id="424" r:id="rId12"/>
    <p:sldId id="425" r:id="rId13"/>
    <p:sldId id="264" r:id="rId14"/>
    <p:sldId id="427" r:id="rId15"/>
    <p:sldId id="348" r:id="rId16"/>
    <p:sldId id="265" r:id="rId17"/>
    <p:sldId id="428" r:id="rId18"/>
    <p:sldId id="291" r:id="rId19"/>
    <p:sldId id="385" r:id="rId20"/>
    <p:sldId id="429" r:id="rId21"/>
    <p:sldId id="431" r:id="rId22"/>
    <p:sldId id="430" r:id="rId23"/>
    <p:sldId id="434" r:id="rId24"/>
    <p:sldId id="432" r:id="rId25"/>
    <p:sldId id="267" r:id="rId26"/>
    <p:sldId id="443" r:id="rId27"/>
    <p:sldId id="444" r:id="rId28"/>
    <p:sldId id="433" r:id="rId29"/>
    <p:sldId id="277" r:id="rId30"/>
    <p:sldId id="446" r:id="rId31"/>
    <p:sldId id="290" r:id="rId32"/>
    <p:sldId id="451" r:id="rId33"/>
    <p:sldId id="447" r:id="rId34"/>
    <p:sldId id="448" r:id="rId35"/>
    <p:sldId id="453" r:id="rId36"/>
    <p:sldId id="454" r:id="rId37"/>
    <p:sldId id="455" r:id="rId38"/>
    <p:sldId id="449" r:id="rId39"/>
    <p:sldId id="452" r:id="rId40"/>
    <p:sldId id="456" r:id="rId41"/>
    <p:sldId id="480" r:id="rId42"/>
    <p:sldId id="457" r:id="rId43"/>
    <p:sldId id="458" r:id="rId44"/>
    <p:sldId id="459" r:id="rId45"/>
    <p:sldId id="460" r:id="rId46"/>
    <p:sldId id="461" r:id="rId47"/>
    <p:sldId id="462" r:id="rId48"/>
    <p:sldId id="463" r:id="rId49"/>
    <p:sldId id="464" r:id="rId50"/>
    <p:sldId id="465" r:id="rId51"/>
    <p:sldId id="466" r:id="rId52"/>
    <p:sldId id="467" r:id="rId53"/>
    <p:sldId id="468" r:id="rId54"/>
    <p:sldId id="469" r:id="rId55"/>
    <p:sldId id="470" r:id="rId56"/>
    <p:sldId id="471" r:id="rId57"/>
    <p:sldId id="472" r:id="rId58"/>
    <p:sldId id="473" r:id="rId59"/>
    <p:sldId id="474" r:id="rId60"/>
    <p:sldId id="475" r:id="rId61"/>
    <p:sldId id="476" r:id="rId62"/>
    <p:sldId id="478" r:id="rId63"/>
    <p:sldId id="477" r:id="rId64"/>
    <p:sldId id="481" r:id="rId65"/>
    <p:sldId id="426" r:id="rId66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b="1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b="1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b="1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b="1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C83"/>
    <a:srgbClr val="FAF7BD"/>
    <a:srgbClr val="FAF7D4"/>
    <a:srgbClr val="FFFCD2"/>
    <a:srgbClr val="CCFF66"/>
    <a:srgbClr val="000000"/>
    <a:srgbClr val="FFFFFF"/>
    <a:srgbClr val="191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Stile con tema 1 - Color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Stile con tema 1 - Color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8603FDC-E32A-4AB5-989C-0864C3EAD2B8}" styleName="Stile con tema 2 - Colore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Stile chi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Stile chi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75DCB02-9BB8-47FD-8907-85C794F793BA}" styleName="Stile con tema 1 - Color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Stile chiaro 3 - Colore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Stile medio 1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8B1032C-EA38-4F05-BA0D-38AFFFC7BED3}" styleName="Stile chiaro 3 - Color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Stile chiaro 3 - Colore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9" d="100"/>
          <a:sy n="79" d="100"/>
        </p:scale>
        <p:origin x="-246" y="-54"/>
      </p:cViewPr>
      <p:guideLst>
        <p:guide orient="horz" pos="174"/>
        <p:guide orient="horz" pos="468"/>
        <p:guide pos="5274"/>
        <p:guide pos="5501"/>
        <p:guide pos="25"/>
        <p:guide pos="3553"/>
        <p:guide pos="2133"/>
        <p:guide pos="2870"/>
      </p:guideLst>
    </p:cSldViewPr>
  </p:slideViewPr>
  <p:outlineViewPr>
    <p:cViewPr>
      <p:scale>
        <a:sx n="25" d="100"/>
        <a:sy n="25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84.emf"/><Relationship Id="rId1" Type="http://schemas.openxmlformats.org/officeDocument/2006/relationships/image" Target="../media/image83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7.emf"/><Relationship Id="rId1" Type="http://schemas.openxmlformats.org/officeDocument/2006/relationships/image" Target="../media/image8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image" Target="../media/image6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emf"/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7.emf"/><Relationship Id="rId1" Type="http://schemas.openxmlformats.org/officeDocument/2006/relationships/image" Target="../media/image76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0.emf"/><Relationship Id="rId1" Type="http://schemas.openxmlformats.org/officeDocument/2006/relationships/image" Target="../media/image7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276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276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3276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276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cs typeface="+mn-cs"/>
              </a:defRPr>
            </a:lvl1pPr>
          </a:lstStyle>
          <a:p>
            <a:pPr>
              <a:defRPr/>
            </a:pPr>
            <a:fld id="{92EC9022-23C5-3646-A9B9-B07122DB1F6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36301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4818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it-IT">
              <a:latin typeface="Times New Roman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38DD251-8D84-D944-97D4-3EA9FB2270EE}" type="slidenum">
              <a:rPr lang="it-IT" smtClean="0"/>
              <a:pPr>
                <a:defRPr/>
              </a:pPr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9938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it-IT">
              <a:latin typeface="Times New Roman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0D85499-BEAE-0445-B966-61FA332F565F}" type="slidenum">
              <a:rPr lang="it-IT" smtClean="0"/>
              <a:pPr>
                <a:defRPr/>
              </a:pPr>
              <a:t>24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8130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it-IT">
              <a:latin typeface="Times New Roman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AFBB146-076F-4F49-BFD3-8C46DA40B179}" type="slidenum">
              <a:rPr lang="it-IT" smtClean="0"/>
              <a:pPr>
                <a:defRPr/>
              </a:pPr>
              <a:t>31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7"/>
          <p:cNvCxnSpPr/>
          <p:nvPr/>
        </p:nvCxnSpPr>
        <p:spPr>
          <a:xfrm>
            <a:off x="685800" y="339883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48284-39D9-CD44-898E-B86D0A929DA6}" type="datetime4">
              <a:rPr lang="en-US"/>
              <a:pPr>
                <a:defRPr/>
              </a:pPr>
              <a:t>December 10, 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B0146-8099-524E-9A3E-C5EE322D2910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871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5924C-1420-C14E-92B7-717DE105C7F2}" type="datetime4">
              <a:rPr lang="en-US"/>
              <a:pPr>
                <a:defRPr/>
              </a:pPr>
              <a:t>December 10, 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195BA-6071-1145-972C-77240A18F36B}" type="slidenum">
              <a:rPr lang="en-US"/>
              <a:pPr>
                <a:defRPr/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617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C0281-E193-3541-8999-E5278BD5E0A9}" type="datetime4">
              <a:rPr lang="en-US"/>
              <a:pPr>
                <a:defRPr/>
              </a:pPr>
              <a:t>December 10, 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F18C0-A09A-A245-AC92-28926CB60819}" type="slidenum">
              <a:rPr lang="en-US"/>
              <a:pPr>
                <a:defRPr/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106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70F18-D9BA-5740-826F-07E08E88E957}" type="datetime4">
              <a:rPr lang="en-US"/>
              <a:pPr>
                <a:defRPr/>
              </a:pPr>
              <a:t>December 10, 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2550F-926E-3A4C-8B7B-2FFDC780AA42}" type="slidenum">
              <a:rPr lang="en-US"/>
              <a:pPr>
                <a:defRPr/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278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731838" y="459898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/>
          <a:lstStyle>
            <a:lvl1pPr algn="l">
              <a:defRPr sz="4800" b="0" cap="all"/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42842-4739-3046-A4B2-965224DED4C1}" type="datetime4">
              <a:rPr lang="en-US"/>
              <a:pPr>
                <a:defRPr/>
              </a:pPr>
              <a:t>December 10, 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55929-2BF9-9F47-95D9-80DD5D602889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9737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4604D-5832-F747-BAED-CBE7D712D61D}" type="datetime4">
              <a:rPr lang="en-US"/>
              <a:pPr>
                <a:defRPr/>
              </a:pPr>
              <a:t>December 10, 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BDC64-A6AC-3745-B9D3-958AB4AD1422}" type="slidenum">
              <a:rPr lang="en-US"/>
              <a:pPr>
                <a:defRPr/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785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 rot="5400000">
            <a:off x="2218531" y="4045744"/>
            <a:ext cx="470852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7031C-8867-AD45-9BA4-9E0DDB362B04}" type="datetime4">
              <a:rPr lang="en-US"/>
              <a:pPr>
                <a:defRPr/>
              </a:pPr>
              <a:t>December 10, 2013</a:t>
            </a:fld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FFA70-DC02-9442-9473-EEF2A1E64282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64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EB57A-5A74-6A4A-AF00-170C164BC283}" type="datetime4">
              <a:rPr lang="en-US"/>
              <a:pPr>
                <a:defRPr/>
              </a:pPr>
              <a:t>December 10, 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9F7D5-C2E2-F44C-957A-E9A5AD2338E5}" type="slidenum">
              <a:rPr lang="en-US"/>
              <a:pPr>
                <a:defRPr/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168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CFBAB-7934-824F-AF8B-52942A1A45CE}" type="datetime4">
              <a:rPr lang="en-US"/>
              <a:pPr>
                <a:defRPr/>
              </a:pPr>
              <a:t>December 10, 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F1C60-C2AA-6E45-BE97-77AD3B816E03}" type="slidenum">
              <a:rPr lang="en-US"/>
              <a:pPr>
                <a:defRPr/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143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/>
          <p:nvPr/>
        </p:nvCxnSpPr>
        <p:spPr>
          <a:xfrm rot="5400000">
            <a:off x="-13494" y="3580607"/>
            <a:ext cx="557847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4DD65-FE55-E741-AAF0-AA62FECBBCA5}" type="datetime4">
              <a:rPr lang="en-US"/>
              <a:pPr>
                <a:defRPr/>
              </a:pPr>
              <a:t>December 10, 2013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500A6-1367-5546-AAE5-51AB55BBA9D5}" type="slidenum">
              <a:rPr lang="en-US"/>
              <a:pPr>
                <a:defRPr/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52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 smtClean="0"/>
              <a:t>Trascinare l'immagine su un segnaposto o fare clic sull'icona per aggiungerla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4555A-680A-E54A-A5F1-E0FCA19CCAC7}" type="datetime4">
              <a:rPr lang="en-US"/>
              <a:pPr>
                <a:defRPr/>
              </a:pPr>
              <a:t>December 10, 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4C487-6A7B-C94B-B29D-7225B2009B07}" type="slidenum">
              <a:rPr lang="en-US"/>
              <a:pPr>
                <a:defRPr/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679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663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9050"/>
            <a:ext cx="28956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163DC09-6D89-8D4C-B378-C44A7E17F325}" type="datetime4">
              <a:rPr lang="en-US"/>
              <a:pPr>
                <a:defRPr/>
              </a:pPr>
              <a:t>December 10, 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9050"/>
            <a:ext cx="4114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E30340C-67CB-0B45-9477-0310117F61D4}" type="slidenum">
              <a:rPr lang="en-US"/>
              <a:pPr>
                <a:defRPr/>
              </a:pPr>
              <a:t>‹N›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44" r:id="rId2"/>
    <p:sldLayoutId id="2147483752" r:id="rId3"/>
    <p:sldLayoutId id="2147483745" r:id="rId4"/>
    <p:sldLayoutId id="2147483753" r:id="rId5"/>
    <p:sldLayoutId id="2147483746" r:id="rId6"/>
    <p:sldLayoutId id="2147483747" r:id="rId7"/>
    <p:sldLayoutId id="2147483754" r:id="rId8"/>
    <p:sldLayoutId id="2147483748" r:id="rId9"/>
    <p:sldLayoutId id="2147483749" r:id="rId10"/>
    <p:sldLayoutId id="214748375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charset="0"/>
        <a:buChar char="•"/>
        <a:defRPr sz="14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2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image" Target="../media/image31.emf"/><Relationship Id="rId7" Type="http://schemas.openxmlformats.org/officeDocument/2006/relationships/image" Target="../media/image3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emf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emf"/><Relationship Id="rId5" Type="http://schemas.openxmlformats.org/officeDocument/2006/relationships/image" Target="../media/image45.emf"/><Relationship Id="rId4" Type="http://schemas.openxmlformats.org/officeDocument/2006/relationships/image" Target="../media/image4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emf"/><Relationship Id="rId4" Type="http://schemas.openxmlformats.org/officeDocument/2006/relationships/image" Target="../media/image48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emf"/><Relationship Id="rId4" Type="http://schemas.openxmlformats.org/officeDocument/2006/relationships/image" Target="../media/image5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6.emf"/><Relationship Id="rId4" Type="http://schemas.openxmlformats.org/officeDocument/2006/relationships/oleObject" Target="../embeddings/oleObject3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8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60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emf"/><Relationship Id="rId3" Type="http://schemas.openxmlformats.org/officeDocument/2006/relationships/image" Target="../media/image63.jpeg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4.jpeg"/><Relationship Id="rId5" Type="http://schemas.openxmlformats.org/officeDocument/2006/relationships/image" Target="../media/image61.emf"/><Relationship Id="rId4" Type="http://schemas.openxmlformats.org/officeDocument/2006/relationships/oleObject" Target="../embeddings/oleObject6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5.e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0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2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71.e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7" Type="http://schemas.openxmlformats.org/officeDocument/2006/relationships/image" Target="../media/image7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76.emf"/><Relationship Id="rId4" Type="http://schemas.openxmlformats.org/officeDocument/2006/relationships/oleObject" Target="../embeddings/oleObject11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7" Type="http://schemas.openxmlformats.org/officeDocument/2006/relationships/image" Target="../media/image8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79.emf"/><Relationship Id="rId4" Type="http://schemas.openxmlformats.org/officeDocument/2006/relationships/oleObject" Target="../embeddings/oleObject13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82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8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83.emf"/><Relationship Id="rId4" Type="http://schemas.openxmlformats.org/officeDocument/2006/relationships/oleObject" Target="../embeddings/oleObject16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wmf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emf"/><Relationship Id="rId3" Type="http://schemas.openxmlformats.org/officeDocument/2006/relationships/image" Target="../media/image88.png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86.e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89.wm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w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emf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image" Target="../media/image97.emf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2" Type="http://schemas.openxmlformats.org/officeDocument/2006/relationships/image" Target="../media/image99.emf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01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emf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emf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0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em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emf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emf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emf"/><Relationship Id="rId2" Type="http://schemas.openxmlformats.org/officeDocument/2006/relationships/image" Target="../media/image108.emf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819150"/>
            <a:ext cx="7848600" cy="19272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4400" dirty="0">
                <a:ea typeface="+mj-ea"/>
                <a:cs typeface="+mj-cs"/>
              </a:rPr>
              <a:t>Metodi statistici per lo studio dei fenomeni socio sanitari 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03250" y="3552825"/>
            <a:ext cx="8274050" cy="2325688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3300" dirty="0" smtClean="0">
                <a:solidFill>
                  <a:schemeClr val="tx1"/>
                </a:solidFill>
                <a:ea typeface="+mn-ea"/>
                <a:cs typeface="+mn-cs"/>
              </a:rPr>
              <a:t>Corso di Laurea Magistrale in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3300" dirty="0" smtClean="0">
                <a:solidFill>
                  <a:schemeClr val="tx1"/>
                </a:solidFill>
                <a:ea typeface="+mn-ea"/>
                <a:cs typeface="+mn-cs"/>
              </a:rPr>
              <a:t>	Scienze delle Professioni sanitarie ….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sz="2000" dirty="0">
              <a:solidFill>
                <a:schemeClr val="tx1"/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2600" dirty="0" smtClean="0">
                <a:solidFill>
                  <a:schemeClr val="tx1"/>
                </a:solidFill>
                <a:ea typeface="+mn-ea"/>
                <a:cs typeface="+mn-cs"/>
              </a:rPr>
              <a:t>Prof. Claudio Bonifazzi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2600" dirty="0" smtClean="0">
                <a:solidFill>
                  <a:schemeClr val="tx1"/>
                </a:solidFill>
                <a:ea typeface="+mn-ea"/>
                <a:cs typeface="+mn-cs"/>
              </a:rPr>
              <a:t>Dipartimento Scienze Biomediche e TT. AA.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2600" dirty="0" smtClean="0">
                <a:solidFill>
                  <a:schemeClr val="tx1"/>
                </a:solidFill>
                <a:ea typeface="+mn-ea"/>
                <a:cs typeface="+mn-cs"/>
              </a:rPr>
              <a:t>email: mq9@unife.it  </a:t>
            </a:r>
            <a:endParaRPr lang="it-IT" sz="2600" dirty="0">
              <a:solidFill>
                <a:schemeClr val="tx1"/>
              </a:solidFill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 noChangeArrowheads="1"/>
          </p:cNvSpPr>
          <p:nvPr>
            <p:ph type="title"/>
          </p:nvPr>
        </p:nvSpPr>
        <p:spPr>
          <a:xfrm>
            <a:off x="560388" y="195263"/>
            <a:ext cx="7924800" cy="762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>
                <a:latin typeface="Tahoma" charset="0"/>
                <a:ea typeface="+mj-ea"/>
                <a:cs typeface="Tahoma" charset="0"/>
              </a:rPr>
              <a:t>Tipi di </a:t>
            </a:r>
            <a:r>
              <a:rPr lang="it-IT" dirty="0" smtClean="0">
                <a:latin typeface="Tahoma" charset="0"/>
                <a:ea typeface="+mj-ea"/>
                <a:cs typeface="Tahoma" charset="0"/>
              </a:rPr>
              <a:t>Variabile</a:t>
            </a:r>
            <a:endParaRPr lang="it-IT" dirty="0">
              <a:latin typeface="Tahoma" charset="0"/>
              <a:ea typeface="+mj-ea"/>
              <a:cs typeface="Tahoma" charset="0"/>
            </a:endParaRPr>
          </a:p>
        </p:txBody>
      </p:sp>
      <p:sp>
        <p:nvSpPr>
          <p:cNvPr id="9218" name="Text Box 1055"/>
          <p:cNvSpPr txBox="1">
            <a:spLocks noChangeArrowheads="1"/>
          </p:cNvSpPr>
          <p:nvPr/>
        </p:nvSpPr>
        <p:spPr bwMode="auto">
          <a:xfrm>
            <a:off x="341313" y="1041400"/>
            <a:ext cx="8634412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it-IT" sz="1800" dirty="0">
                <a:solidFill>
                  <a:srgbClr val="292934"/>
                </a:solidFill>
                <a:latin typeface="Tahoma" charset="0"/>
              </a:rPr>
              <a:t>Variabili categoriche e Quantitative</a:t>
            </a:r>
          </a:p>
          <a:p>
            <a:pPr marL="285750" indent="-285750" eaLnBrk="1" hangingPunct="1">
              <a:spcBef>
                <a:spcPct val="50000"/>
              </a:spcBef>
              <a:buFont typeface="Arial"/>
              <a:buChar char="•"/>
              <a:defRPr/>
            </a:pPr>
            <a:r>
              <a:rPr lang="it-IT" sz="1600" b="0" dirty="0">
                <a:solidFill>
                  <a:srgbClr val="292934"/>
                </a:solidFill>
                <a:latin typeface="Tahoma" charset="0"/>
              </a:rPr>
              <a:t>Una </a:t>
            </a:r>
            <a:r>
              <a:rPr lang="it-IT" sz="1600" i="1" u="sng" dirty="0">
                <a:solidFill>
                  <a:srgbClr val="0000FF"/>
                </a:solidFill>
                <a:latin typeface="Tahoma" charset="0"/>
              </a:rPr>
              <a:t>variabile categorica</a:t>
            </a:r>
            <a:r>
              <a:rPr lang="it-IT" sz="1600" b="0" i="1" u="sng" dirty="0">
                <a:solidFill>
                  <a:srgbClr val="0000FF"/>
                </a:solidFill>
                <a:latin typeface="Tahoma" charset="0"/>
              </a:rPr>
              <a:t> </a:t>
            </a:r>
            <a:r>
              <a:rPr lang="it-IT" sz="1600" b="0" dirty="0">
                <a:solidFill>
                  <a:srgbClr val="292934"/>
                </a:solidFill>
                <a:latin typeface="Tahoma" charset="0"/>
              </a:rPr>
              <a:t>colloca </a:t>
            </a:r>
            <a:r>
              <a:rPr lang="it-IT" sz="1600" b="0" dirty="0" smtClean="0">
                <a:solidFill>
                  <a:srgbClr val="292934"/>
                </a:solidFill>
                <a:latin typeface="Tahoma" charset="0"/>
              </a:rPr>
              <a:t>un</a:t>
            </a:r>
            <a:r>
              <a:rPr lang="it-IT" altLang="ja-JP" sz="1600" b="0" dirty="0" smtClean="0">
                <a:solidFill>
                  <a:srgbClr val="292934"/>
                </a:solidFill>
                <a:latin typeface="Tahoma" charset="0"/>
              </a:rPr>
              <a:t>a unità </a:t>
            </a:r>
            <a:r>
              <a:rPr lang="it-IT" altLang="ja-JP" sz="1600" b="0" dirty="0">
                <a:solidFill>
                  <a:srgbClr val="292934"/>
                </a:solidFill>
                <a:latin typeface="Tahoma" charset="0"/>
              </a:rPr>
              <a:t>statistica in uno fra gruppi o in una categoria fra loro diversi</a:t>
            </a:r>
          </a:p>
          <a:p>
            <a:pPr marL="285750" indent="-285750" eaLnBrk="1" hangingPunct="1">
              <a:spcBef>
                <a:spcPct val="50000"/>
              </a:spcBef>
              <a:buFont typeface="Arial"/>
              <a:buChar char="•"/>
              <a:defRPr/>
            </a:pPr>
            <a:r>
              <a:rPr lang="it-IT" sz="1600" b="0" dirty="0">
                <a:solidFill>
                  <a:srgbClr val="292934"/>
                </a:solidFill>
                <a:latin typeface="Tahoma" charset="0"/>
              </a:rPr>
              <a:t>Una </a:t>
            </a:r>
            <a:r>
              <a:rPr lang="it-IT" sz="1600" i="1" u="sng" dirty="0">
                <a:solidFill>
                  <a:srgbClr val="0000FF"/>
                </a:solidFill>
                <a:latin typeface="Tahoma" charset="0"/>
              </a:rPr>
              <a:t>variabile quantitativa </a:t>
            </a:r>
            <a:r>
              <a:rPr lang="it-IT" sz="1600" b="0" dirty="0">
                <a:solidFill>
                  <a:srgbClr val="292934"/>
                </a:solidFill>
                <a:latin typeface="Tahoma" charset="0"/>
              </a:rPr>
              <a:t>assume i valori numerici discreti o continui</a:t>
            </a:r>
          </a:p>
          <a:p>
            <a:pPr marL="285750" indent="-285750" eaLnBrk="1" hangingPunct="1">
              <a:spcBef>
                <a:spcPct val="50000"/>
              </a:spcBef>
              <a:buFont typeface="Arial"/>
              <a:buChar char="•"/>
              <a:defRPr/>
            </a:pPr>
            <a:r>
              <a:rPr lang="it-IT" sz="1600" b="0" dirty="0">
                <a:solidFill>
                  <a:srgbClr val="292934"/>
                </a:solidFill>
                <a:latin typeface="Tahoma" charset="0"/>
              </a:rPr>
              <a:t>La </a:t>
            </a:r>
            <a:r>
              <a:rPr lang="it-IT" sz="1600" i="1" u="sng" dirty="0">
                <a:solidFill>
                  <a:srgbClr val="0000FF"/>
                </a:solidFill>
                <a:latin typeface="Tahoma" charset="0"/>
              </a:rPr>
              <a:t>distribuzione</a:t>
            </a:r>
            <a:r>
              <a:rPr lang="it-IT" sz="1600" b="0" dirty="0">
                <a:solidFill>
                  <a:srgbClr val="292934"/>
                </a:solidFill>
                <a:latin typeface="Tahoma" charset="0"/>
              </a:rPr>
              <a:t> di una variabile indica quali valori questa assume e con che frequenza</a:t>
            </a:r>
          </a:p>
        </p:txBody>
      </p:sp>
      <p:graphicFrame>
        <p:nvGraphicFramePr>
          <p:cNvPr id="56388" name="Group 1092"/>
          <p:cNvGraphicFramePr>
            <a:graphicFrameLocks noGrp="1"/>
          </p:cNvGraphicFramePr>
          <p:nvPr/>
        </p:nvGraphicFramePr>
        <p:xfrm>
          <a:off x="449263" y="3000375"/>
          <a:ext cx="8261350" cy="3437127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4130675"/>
                <a:gridCol w="4130675"/>
              </a:tblGrid>
              <a:tr h="39613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Variabili Quantitative</a:t>
                      </a:r>
                      <a:endParaRPr kumimoji="0" lang="it-IT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charset="0"/>
                        <a:ea typeface="ＭＳ Ｐゴシック" charset="0"/>
                      </a:endParaRPr>
                    </a:p>
                  </a:txBody>
                  <a:tcPr marT="45682" marB="45682" horzOverflow="overflow">
                    <a:solidFill>
                      <a:srgbClr val="FFFCD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410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Continue</a:t>
                      </a:r>
                      <a:endParaRPr kumimoji="0" lang="it-IT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charset="0"/>
                        <a:ea typeface="ＭＳ Ｐゴシック" charset="0"/>
                      </a:endParaRPr>
                    </a:p>
                  </a:txBody>
                  <a:tcPr marT="45682" marB="45682"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Discrete</a:t>
                      </a:r>
                      <a:endParaRPr kumimoji="0" lang="it-IT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charset="0"/>
                        <a:ea typeface="ＭＳ Ｐゴシック" charset="0"/>
                      </a:endParaRPr>
                    </a:p>
                  </a:txBody>
                  <a:tcPr marT="45682" marB="45682" horzOverflow="overflow">
                    <a:solidFill>
                      <a:srgbClr val="FFFCD2"/>
                    </a:solidFill>
                  </a:tcPr>
                </a:tc>
              </a:tr>
              <a:tr h="76772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</a:rPr>
                        <a:t>Pressione sistolica (</a:t>
                      </a:r>
                      <a:r>
                        <a:rPr kumimoji="0" lang="it-IT" sz="14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+mn-lt"/>
                        </a:rPr>
                        <a:t>mmHg</a:t>
                      </a: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</a:rPr>
                        <a:t>), </a:t>
                      </a:r>
                      <a:r>
                        <a:rPr kumimoji="0" lang="it-IT" sz="14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+mn-lt"/>
                        </a:rPr>
                        <a:t>pH</a:t>
                      </a: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</a:rPr>
                        <a:t>, [Na</a:t>
                      </a:r>
                      <a:r>
                        <a:rPr kumimoji="0" lang="it-IT" sz="1400" u="none" strike="noStrike" cap="none" normalizeH="0" baseline="30000" dirty="0">
                          <a:ln>
                            <a:noFill/>
                          </a:ln>
                          <a:effectLst/>
                          <a:latin typeface="+mn-lt"/>
                        </a:rPr>
                        <a:t>+</a:t>
                      </a: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</a:rPr>
                        <a:t>] (</a:t>
                      </a:r>
                      <a:r>
                        <a:rPr kumimoji="0" lang="it-IT" sz="14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+mn-lt"/>
                        </a:rPr>
                        <a:t>mM</a:t>
                      </a: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</a:rPr>
                        <a:t>), PCO</a:t>
                      </a:r>
                      <a:r>
                        <a:rPr kumimoji="0" lang="it-IT" sz="1400" u="none" strike="noStrike" cap="none" normalizeH="0" baseline="-25000" dirty="0">
                          <a:ln>
                            <a:noFill/>
                          </a:ln>
                          <a:effectLst/>
                          <a:latin typeface="+mn-lt"/>
                        </a:rPr>
                        <a:t>2</a:t>
                      </a: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</a:rPr>
                        <a:t> o PO</a:t>
                      </a:r>
                      <a:r>
                        <a:rPr kumimoji="0" lang="it-IT" sz="1400" u="none" strike="noStrike" cap="none" normalizeH="0" baseline="-25000" dirty="0">
                          <a:ln>
                            <a:noFill/>
                          </a:ln>
                          <a:effectLst/>
                          <a:latin typeface="+mn-lt"/>
                        </a:rPr>
                        <a:t>2</a:t>
                      </a: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</a:rPr>
                        <a:t> (</a:t>
                      </a:r>
                      <a:r>
                        <a:rPr kumimoji="0" lang="it-IT" sz="14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+mn-lt"/>
                        </a:rPr>
                        <a:t>mmHg</a:t>
                      </a: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</a:rPr>
                        <a:t>), altezza (cm), peso (Kg), età, ammontare dello stipendio ((Euro), ecc.. </a:t>
                      </a:r>
                      <a:endParaRPr kumimoji="0" lang="it-IT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T="45682" marB="45682"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Numero di </a:t>
                      </a:r>
                      <a:r>
                        <a:rPr kumimoji="0" lang="it-IT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figli per famiglia; </a:t>
                      </a: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numero </a:t>
                      </a:r>
                      <a:r>
                        <a:rPr kumimoji="0" lang="it-IT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sedute riabilitative; gg </a:t>
                      </a: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di assenza dal </a:t>
                      </a:r>
                      <a:r>
                        <a:rPr kumimoji="0" lang="it-IT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lavoro; </a:t>
                      </a: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automobili possedute, DVD difettosi, ecc</a:t>
                      </a:r>
                      <a:r>
                        <a:rPr kumimoji="0" lang="it-IT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endParaRPr kumimoji="0" lang="it-IT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charset="0"/>
                        <a:ea typeface="ＭＳ Ｐゴシック" charset="0"/>
                      </a:endParaRPr>
                    </a:p>
                  </a:txBody>
                  <a:tcPr marT="45682" marB="45682" horzOverflow="overflow">
                    <a:solidFill>
                      <a:srgbClr val="FFFCD2"/>
                    </a:solidFill>
                  </a:tcPr>
                </a:tc>
              </a:tr>
              <a:tr h="39613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Variabili Qualitative </a:t>
                      </a:r>
                      <a:r>
                        <a:rPr kumimoji="0" lang="it-IT" sz="2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 </a:t>
                      </a:r>
                      <a:r>
                        <a:rPr kumimoji="0" lang="it-IT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Categoriche</a:t>
                      </a:r>
                      <a:endParaRPr kumimoji="0" lang="it-IT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charset="0"/>
                        <a:ea typeface="ＭＳ Ｐゴシック" charset="0"/>
                      </a:endParaRPr>
                    </a:p>
                  </a:txBody>
                  <a:tcPr marT="45682" marB="45682" horzOverflow="overflow">
                    <a:solidFill>
                      <a:srgbClr val="FFFCD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351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Ordinale</a:t>
                      </a:r>
                      <a:endParaRPr kumimoji="0" lang="it-IT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charset="0"/>
                        <a:ea typeface="ＭＳ Ｐゴシック" charset="0"/>
                      </a:endParaRPr>
                    </a:p>
                  </a:txBody>
                  <a:tcPr marT="45682" marB="45682"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Nominale</a:t>
                      </a:r>
                      <a:endParaRPr kumimoji="0" lang="it-IT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charset="0"/>
                        <a:ea typeface="ＭＳ Ｐゴシック" charset="0"/>
                      </a:endParaRPr>
                    </a:p>
                  </a:txBody>
                  <a:tcPr marT="45682" marB="45682" horzOverflow="overflow">
                    <a:solidFill>
                      <a:srgbClr val="FFFCD2"/>
                    </a:solidFill>
                  </a:tcPr>
                </a:tc>
              </a:tr>
              <a:tr h="12007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Conoscenza della </a:t>
                      </a:r>
                      <a:r>
                        <a:rPr kumimoji="0" lang="it-IT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Lingua inglese: Insufficiente, Sufficiente, Buono, Discreto, Ottimo;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Stato del </a:t>
                      </a: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paziente dopo la terapia: (MM, M, I, </a:t>
                      </a:r>
                      <a:r>
                        <a:rPr kumimoji="0" lang="it-IT" sz="14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</a:t>
                      </a: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 MP); </a:t>
                      </a:r>
                      <a:r>
                        <a:rPr kumimoji="0" lang="it-IT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Espressione di un Parere: </a:t>
                      </a: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Favorevole, Contrario, Non so. </a:t>
                      </a:r>
                      <a:endParaRPr kumimoji="0" lang="it-IT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charset="0"/>
                        <a:ea typeface="ＭＳ Ｐゴシック" charset="0"/>
                      </a:endParaRPr>
                    </a:p>
                  </a:txBody>
                  <a:tcPr marT="45682" marB="45682"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Genere (M/</a:t>
                      </a:r>
                      <a:r>
                        <a:rPr kumimoji="0" lang="it-IT" sz="14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F</a:t>
                      </a: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); stato civile (Ce, Nu, Co, Di); gruppo sanguigno (A, B, AB, 0); Colore della carrozzeria, Diploma di scuola </a:t>
                      </a:r>
                      <a:r>
                        <a:rPr kumimoji="0" lang="it-IT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media secondaria  </a:t>
                      </a:r>
                      <a:r>
                        <a:rPr kumimoji="0" lang="it-IT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…</a:t>
                      </a:r>
                      <a:endParaRPr kumimoji="0" lang="it-IT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charset="0"/>
                        <a:ea typeface="ＭＳ Ｐゴシック" charset="0"/>
                      </a:endParaRPr>
                    </a:p>
                  </a:txBody>
                  <a:tcPr marT="45682" marB="45682" horzOverflow="overflow">
                    <a:solidFill>
                      <a:srgbClr val="FFFCD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3350" y="180975"/>
            <a:ext cx="88265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Dati trasversali o di Sezione trasversale</a:t>
            </a:r>
            <a:endParaRPr lang="it-IT" dirty="0">
              <a:ea typeface="+mj-ea"/>
              <a:cs typeface="+mj-cs"/>
            </a:endParaRPr>
          </a:p>
        </p:txBody>
      </p:sp>
      <p:pic>
        <p:nvPicPr>
          <p:cNvPr id="24578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3" y="1039813"/>
            <a:ext cx="57594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59"/>
          <a:stretch>
            <a:fillRect/>
          </a:stretch>
        </p:blipFill>
        <p:spPr bwMode="auto">
          <a:xfrm>
            <a:off x="288925" y="1939925"/>
            <a:ext cx="4067175" cy="221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4449763" y="2159000"/>
            <a:ext cx="4427537" cy="708025"/>
          </a:xfrm>
          <a:prstGeom prst="rect">
            <a:avLst/>
          </a:prstGeom>
          <a:solidFill>
            <a:srgbClr val="FFFCD2"/>
          </a:solidFill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2000" i="1" dirty="0">
                <a:solidFill>
                  <a:srgbClr val="0000FF"/>
                </a:solidFill>
                <a:latin typeface="+mn-lt"/>
              </a:rPr>
              <a:t>I dati Auditel, sono un esempio di sezione trasversale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96863" y="4316413"/>
            <a:ext cx="8636000" cy="2462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algn="just">
              <a:buFont typeface="Arial"/>
              <a:buChar char="•"/>
              <a:defRPr/>
            </a:pPr>
            <a:r>
              <a:rPr lang="it-IT" sz="1600" i="1" u="sng" dirty="0">
                <a:solidFill>
                  <a:srgbClr val="0000FF"/>
                </a:solidFill>
                <a:latin typeface="+mn-lt"/>
              </a:rPr>
              <a:t>Sezione trasversale</a:t>
            </a:r>
            <a:r>
              <a:rPr lang="it-IT" sz="1600" b="0" dirty="0">
                <a:latin typeface="+mn-lt"/>
              </a:rPr>
              <a:t>. Dati raccolti osservando molti soggetti (come le persone, imprese, paesi) nello stesso istante. L’analisi di dati trasversali permette di evidenziare le differenze tra i soggetti. </a:t>
            </a:r>
          </a:p>
          <a:p>
            <a:pPr marL="285750" indent="-285750" algn="just">
              <a:spcBef>
                <a:spcPts val="600"/>
              </a:spcBef>
              <a:buFont typeface="Arial"/>
              <a:buChar char="•"/>
              <a:defRPr/>
            </a:pPr>
            <a:r>
              <a:rPr lang="it-IT" sz="1600" b="0" dirty="0">
                <a:latin typeface="+mn-lt"/>
              </a:rPr>
              <a:t>Per esempio, vogliamo misurare i livelli di obesità in una popolazione. Potremmo estrarre in modo casuale un campione di 1.000 persone dalla popolazione, misurare il loro peso e altezza, e calcolare l’IMC. Se per ipotesi,  il 30% del campione è classificato come obesi; il campione ci fornisce una fotografia istantanea della popolazione, in quel dato momento. </a:t>
            </a:r>
          </a:p>
          <a:p>
            <a:pPr marL="285750" indent="-285750" algn="just">
              <a:spcBef>
                <a:spcPts val="600"/>
              </a:spcBef>
              <a:buFont typeface="Arial"/>
              <a:buChar char="•"/>
              <a:defRPr/>
            </a:pPr>
            <a:r>
              <a:rPr lang="it-IT" sz="1600" b="0" dirty="0">
                <a:latin typeface="+mn-lt"/>
              </a:rPr>
              <a:t>Si noti che non sappiamo, sulla base di uno campione trasversale, se l'obesità è in aumento o in diminuzione, possiamo solo descrivere la percentuale attuale.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Serie Temporali o Storiche</a:t>
            </a:r>
            <a:endParaRPr lang="it-IT" dirty="0">
              <a:ea typeface="+mj-ea"/>
              <a:cs typeface="+mj-cs"/>
            </a:endParaRPr>
          </a:p>
        </p:txBody>
      </p:sp>
      <p:pic>
        <p:nvPicPr>
          <p:cNvPr id="25602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" y="1054100"/>
            <a:ext cx="5862638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3"/>
          <a:stretch>
            <a:fillRect/>
          </a:stretch>
        </p:blipFill>
        <p:spPr bwMode="auto">
          <a:xfrm>
            <a:off x="573088" y="1898650"/>
            <a:ext cx="416877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5122863" y="2116138"/>
            <a:ext cx="368300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1600" b="0" dirty="0">
                <a:solidFill>
                  <a:srgbClr val="FF0000"/>
                </a:solidFill>
                <a:latin typeface="+mn-lt"/>
              </a:rPr>
              <a:t>Gli incidenti aerei provocati da uccelli negli anni 1990-2002 sono un esempio di serie storica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479425" y="4430713"/>
            <a:ext cx="8424863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it-IT" sz="1600" b="0" dirty="0">
                <a:latin typeface="+mn-lt"/>
              </a:rPr>
              <a:t>Una </a:t>
            </a:r>
            <a:r>
              <a:rPr lang="it-IT" sz="1600" i="1" u="sng" dirty="0">
                <a:solidFill>
                  <a:srgbClr val="0000FF"/>
                </a:solidFill>
                <a:latin typeface="+mn-lt"/>
              </a:rPr>
              <a:t>serie storica </a:t>
            </a:r>
            <a:r>
              <a:rPr lang="it-IT" sz="1600" b="0" dirty="0">
                <a:latin typeface="+mn-lt"/>
              </a:rPr>
              <a:t>è una sequenza di dati puntuali misurati in tempi successivi. Esempi di serie temporali sono il valore di chiusura giornaliero dell’indice di </a:t>
            </a:r>
            <a:r>
              <a:rPr lang="it-IT" sz="1600" b="0" dirty="0" err="1">
                <a:latin typeface="+mn-lt"/>
              </a:rPr>
              <a:t>Mibtel</a:t>
            </a:r>
            <a:r>
              <a:rPr lang="it-IT" sz="1600" b="0" dirty="0">
                <a:latin typeface="+mn-lt"/>
              </a:rPr>
              <a:t>; il volume del flusso annuale del fiume Po; il punteggio al Test di medicina negli AA 1994-2011, ecc..  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it-IT" sz="1600" b="0" dirty="0">
                <a:latin typeface="+mn-lt"/>
              </a:rPr>
              <a:t>L’analisi delle serie temporali richiede l’utilizzo di apposite tecniche grazie alle quali è possibile estrarre statistiche quali il “trend” o “media mobile”, la “periodicità, il grado di “correlazione temporale”. 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it-IT" sz="1600" b="0" dirty="0">
                <a:latin typeface="+mn-lt"/>
              </a:rPr>
              <a:t>Grazie alle statistiche sopra indicate è possibile ricavare un modello di previsione  con il quale è possibile predire i valori futuri sulla base dei valori precedentemente osservati.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/>
          </p:nvPr>
        </p:nvSpPr>
        <p:spPr>
          <a:xfrm>
            <a:off x="601663" y="255588"/>
            <a:ext cx="7966075" cy="8620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600">
                <a:latin typeface="Tahoma" charset="0"/>
                <a:ea typeface="+mj-ea"/>
                <a:cs typeface="+mj-cs"/>
              </a:rPr>
              <a:t>Data-Set: Rappresentazione Grafica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441325" y="3619500"/>
            <a:ext cx="8448675" cy="1644650"/>
          </a:xfrm>
        </p:spPr>
        <p:txBody>
          <a:bodyPr/>
          <a:lstStyle/>
          <a:p>
            <a:pPr marL="352425" indent="-352425" eaLnBrk="1" hangingPunct="1">
              <a:lnSpc>
                <a:spcPct val="90000"/>
              </a:lnSpc>
              <a:spcBef>
                <a:spcPts val="600"/>
              </a:spcBef>
              <a:spcAft>
                <a:spcPct val="10000"/>
              </a:spcAft>
              <a:buClrTx/>
              <a:buFontTx/>
              <a:buChar char="•"/>
            </a:pPr>
            <a:r>
              <a:rPr lang="it-IT" sz="2000" b="1">
                <a:solidFill>
                  <a:srgbClr val="292934"/>
                </a:solidFill>
                <a:latin typeface="Tahoma" charset="0"/>
              </a:rPr>
              <a:t>Rappresentazioni in forma di grafico</a:t>
            </a:r>
          </a:p>
          <a:p>
            <a:pPr marL="352425" lvl="1" indent="366713" eaLnBrk="1" hangingPunct="1">
              <a:lnSpc>
                <a:spcPct val="90000"/>
              </a:lnSpc>
              <a:buClrTx/>
              <a:buFontTx/>
              <a:buChar char="–"/>
            </a:pPr>
            <a:r>
              <a:rPr lang="it-IT" sz="1800">
                <a:solidFill>
                  <a:srgbClr val="292934"/>
                </a:solidFill>
                <a:latin typeface="Tahoma" charset="0"/>
                <a:cs typeface="ＭＳ Ｐゴシック" charset="0"/>
              </a:rPr>
              <a:t>Grafico a Barre; Diagramma di Pareto</a:t>
            </a:r>
          </a:p>
          <a:p>
            <a:pPr marL="352425" lvl="1" indent="366713" eaLnBrk="1" hangingPunct="1">
              <a:lnSpc>
                <a:spcPct val="90000"/>
              </a:lnSpc>
              <a:buClrTx/>
              <a:buFontTx/>
              <a:buChar char="–"/>
            </a:pPr>
            <a:r>
              <a:rPr lang="it-IT" sz="1800">
                <a:solidFill>
                  <a:srgbClr val="292934"/>
                </a:solidFill>
                <a:latin typeface="Tahoma" charset="0"/>
                <a:cs typeface="ＭＳ Ｐゴシック" charset="0"/>
              </a:rPr>
              <a:t>Istogramma; Ogiva</a:t>
            </a:r>
          </a:p>
          <a:p>
            <a:pPr marL="352425" lvl="1" indent="366713" eaLnBrk="1" hangingPunct="1">
              <a:lnSpc>
                <a:spcPct val="90000"/>
              </a:lnSpc>
              <a:buClrTx/>
              <a:buFontTx/>
              <a:buChar char="–"/>
            </a:pPr>
            <a:r>
              <a:rPr lang="it-IT" sz="1800">
                <a:solidFill>
                  <a:srgbClr val="292934"/>
                </a:solidFill>
                <a:latin typeface="Tahoma" charset="0"/>
                <a:cs typeface="ＭＳ Ｐゴシック" charset="0"/>
              </a:rPr>
              <a:t>Grafico tipo Torta (Pie Chart)</a:t>
            </a:r>
          </a:p>
          <a:p>
            <a:pPr marL="352425" lvl="1" indent="366713" eaLnBrk="1" hangingPunct="1">
              <a:lnSpc>
                <a:spcPct val="90000"/>
              </a:lnSpc>
              <a:buClrTx/>
              <a:buFontTx/>
              <a:buChar char="–"/>
            </a:pPr>
            <a:r>
              <a:rPr lang="it-IT" sz="1800">
                <a:solidFill>
                  <a:srgbClr val="292934"/>
                </a:solidFill>
                <a:latin typeface="Tahoma" charset="0"/>
                <a:cs typeface="ＭＳ Ｐゴシック" charset="0"/>
              </a:rPr>
              <a:t>Grafico di tipo Linea</a:t>
            </a:r>
          </a:p>
        </p:txBody>
      </p:sp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433388" y="5454650"/>
            <a:ext cx="8485187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spcAft>
                <a:spcPct val="10000"/>
              </a:spcAft>
              <a:buFontTx/>
              <a:buChar char="•"/>
            </a:pPr>
            <a:r>
              <a:rPr lang="it-IT" sz="2000">
                <a:solidFill>
                  <a:srgbClr val="292934"/>
                </a:solidFill>
                <a:latin typeface="Tahoma" charset="0"/>
              </a:rPr>
              <a:t>Rappresentazioni in forma di diagramma</a:t>
            </a:r>
          </a:p>
          <a:p>
            <a:pPr marL="352425" lvl="1" indent="366713">
              <a:lnSpc>
                <a:spcPct val="90000"/>
              </a:lnSpc>
              <a:spcBef>
                <a:spcPct val="20000"/>
              </a:spcBef>
              <a:buSzPct val="85000"/>
              <a:buFontTx/>
              <a:buChar char="–"/>
            </a:pPr>
            <a:r>
              <a:rPr lang="it-IT" sz="1800" b="0">
                <a:solidFill>
                  <a:srgbClr val="292934"/>
                </a:solidFill>
                <a:latin typeface="Tahoma" charset="0"/>
              </a:rPr>
              <a:t>Diagramma Gambo-Foglia (</a:t>
            </a:r>
            <a:r>
              <a:rPr lang="en-US" sz="1800" b="0">
                <a:solidFill>
                  <a:srgbClr val="292934"/>
                </a:solidFill>
                <a:latin typeface="Tahoma" charset="0"/>
              </a:rPr>
              <a:t>Steam-Leaf display</a:t>
            </a:r>
            <a:r>
              <a:rPr lang="it-IT" sz="1800" b="0">
                <a:solidFill>
                  <a:srgbClr val="292934"/>
                </a:solidFill>
                <a:latin typeface="Tahoma" charset="0"/>
              </a:rPr>
              <a:t>)</a:t>
            </a:r>
          </a:p>
          <a:p>
            <a:pPr marL="352425" lvl="1" indent="366713">
              <a:lnSpc>
                <a:spcPct val="90000"/>
              </a:lnSpc>
              <a:spcBef>
                <a:spcPct val="20000"/>
              </a:spcBef>
              <a:buSzPct val="85000"/>
              <a:buFontTx/>
              <a:buChar char="–"/>
            </a:pPr>
            <a:r>
              <a:rPr lang="en-US" sz="1800" b="0">
                <a:solidFill>
                  <a:srgbClr val="292934"/>
                </a:solidFill>
                <a:latin typeface="Tahoma" charset="0"/>
              </a:rPr>
              <a:t>Box-and-whiskers plot</a:t>
            </a:r>
          </a:p>
        </p:txBody>
      </p:sp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415925" y="2397125"/>
            <a:ext cx="8435975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3538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52425" indent="366713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it-IT" sz="2000">
                <a:solidFill>
                  <a:srgbClr val="292934"/>
                </a:solidFill>
                <a:latin typeface="Tahoma" charset="0"/>
              </a:rPr>
              <a:t>Tipo e Struttura del Data-Set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it-IT" sz="1800" b="0">
                <a:solidFill>
                  <a:srgbClr val="292934"/>
                </a:solidFill>
                <a:latin typeface="Tahoma" charset="0"/>
              </a:rPr>
              <a:t>Variabili Quantitative e Qualitative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it-IT" sz="1800" b="0">
                <a:solidFill>
                  <a:srgbClr val="292934"/>
                </a:solidFill>
                <a:latin typeface="Tahoma" charset="0"/>
              </a:rPr>
              <a:t>Sezione di Dati o Serie Temporale</a:t>
            </a:r>
          </a:p>
        </p:txBody>
      </p:sp>
      <p:sp>
        <p:nvSpPr>
          <p:cNvPr id="26629" name="Text Box 8"/>
          <p:cNvSpPr txBox="1">
            <a:spLocks noChangeArrowheads="1"/>
          </p:cNvSpPr>
          <p:nvPr/>
        </p:nvSpPr>
        <p:spPr bwMode="auto">
          <a:xfrm>
            <a:off x="431800" y="1076325"/>
            <a:ext cx="8420100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50000"/>
              </a:spcBef>
              <a:buFontTx/>
              <a:buChar char="•"/>
            </a:pPr>
            <a:r>
              <a:rPr lang="it-IT" sz="2000">
                <a:solidFill>
                  <a:srgbClr val="292934"/>
                </a:solidFill>
                <a:latin typeface="Tahoma" charset="0"/>
              </a:rPr>
              <a:t>Dati grezzi </a:t>
            </a:r>
            <a:r>
              <a:rPr lang="it-IT" sz="2000" b="0">
                <a:solidFill>
                  <a:srgbClr val="292934"/>
                </a:solidFill>
                <a:latin typeface="Tahoma" charset="0"/>
              </a:rPr>
              <a:t>(</a:t>
            </a:r>
            <a:r>
              <a:rPr lang="en-US" sz="2000" b="0">
                <a:solidFill>
                  <a:srgbClr val="292934"/>
                </a:solidFill>
                <a:latin typeface="Tahoma" charset="0"/>
              </a:rPr>
              <a:t>raw-data</a:t>
            </a:r>
            <a:r>
              <a:rPr lang="it-IT" sz="2000" b="0">
                <a:solidFill>
                  <a:srgbClr val="292934"/>
                </a:solidFill>
                <a:latin typeface="Tahoma" charset="0"/>
              </a:rPr>
              <a:t>)</a:t>
            </a:r>
          </a:p>
          <a:p>
            <a:pPr eaLnBrk="1" hangingPunct="1">
              <a:lnSpc>
                <a:spcPct val="115000"/>
              </a:lnSpc>
              <a:spcBef>
                <a:spcPct val="50000"/>
              </a:spcBef>
              <a:buFontTx/>
              <a:buChar char="•"/>
            </a:pPr>
            <a:r>
              <a:rPr lang="it-IT" sz="2000">
                <a:solidFill>
                  <a:srgbClr val="292934"/>
                </a:solidFill>
                <a:latin typeface="Tahoma" charset="0"/>
              </a:rPr>
              <a:t>Dati raggruppati</a:t>
            </a:r>
            <a:r>
              <a:rPr lang="it-IT" sz="2000" b="0">
                <a:solidFill>
                  <a:srgbClr val="292934"/>
                </a:solidFill>
                <a:latin typeface="Tahoma" charset="0"/>
              </a:rPr>
              <a:t>: Tabella di distribuzione delle </a:t>
            </a:r>
            <a:r>
              <a:rPr lang="ja-JP" altLang="it-IT" sz="2000" b="0">
                <a:solidFill>
                  <a:srgbClr val="292934"/>
                </a:solidFill>
                <a:latin typeface="Tahoma" charset="0"/>
              </a:rPr>
              <a:t>“</a:t>
            </a:r>
            <a:r>
              <a:rPr lang="it-IT" altLang="ja-JP" sz="2000" b="0">
                <a:solidFill>
                  <a:srgbClr val="292934"/>
                </a:solidFill>
                <a:latin typeface="Tahoma" charset="0"/>
              </a:rPr>
              <a:t>frequenze</a:t>
            </a:r>
            <a:r>
              <a:rPr lang="ja-JP" altLang="it-IT" sz="2000" b="0">
                <a:solidFill>
                  <a:srgbClr val="292934"/>
                </a:solidFill>
                <a:latin typeface="Tahoma" charset="0"/>
              </a:rPr>
              <a:t>”</a:t>
            </a:r>
            <a:r>
              <a:rPr lang="it-IT" altLang="ja-JP" sz="2000" b="0">
                <a:solidFill>
                  <a:srgbClr val="292934"/>
                </a:solidFill>
                <a:latin typeface="Tahoma" charset="0"/>
              </a:rPr>
              <a:t>, delle </a:t>
            </a:r>
            <a:r>
              <a:rPr lang="ja-JP" altLang="it-IT" sz="2000" b="0">
                <a:solidFill>
                  <a:srgbClr val="292934"/>
                </a:solidFill>
                <a:latin typeface="Tahoma" charset="0"/>
              </a:rPr>
              <a:t>“</a:t>
            </a:r>
            <a:r>
              <a:rPr lang="it-IT" altLang="ja-JP" sz="2000" b="0">
                <a:solidFill>
                  <a:srgbClr val="292934"/>
                </a:solidFill>
                <a:latin typeface="Tahoma" charset="0"/>
              </a:rPr>
              <a:t>frequenze relative</a:t>
            </a:r>
            <a:r>
              <a:rPr lang="ja-JP" altLang="it-IT" sz="2000" b="0">
                <a:solidFill>
                  <a:srgbClr val="292934"/>
                </a:solidFill>
                <a:latin typeface="Tahoma" charset="0"/>
              </a:rPr>
              <a:t>”</a:t>
            </a:r>
            <a:r>
              <a:rPr lang="it-IT" altLang="ja-JP" sz="2000" b="0">
                <a:solidFill>
                  <a:srgbClr val="292934"/>
                </a:solidFill>
                <a:latin typeface="Tahoma" charset="0"/>
              </a:rPr>
              <a:t> o delle </a:t>
            </a:r>
            <a:r>
              <a:rPr lang="ja-JP" altLang="it-IT" sz="2000" b="0">
                <a:solidFill>
                  <a:srgbClr val="292934"/>
                </a:solidFill>
                <a:latin typeface="Tahoma" charset="0"/>
              </a:rPr>
              <a:t>“</a:t>
            </a:r>
            <a:r>
              <a:rPr lang="it-IT" altLang="ja-JP" sz="2000" b="0">
                <a:solidFill>
                  <a:srgbClr val="292934"/>
                </a:solidFill>
                <a:latin typeface="Tahoma" charset="0"/>
              </a:rPr>
              <a:t>probabilità</a:t>
            </a:r>
            <a:r>
              <a:rPr lang="ja-JP" altLang="it-IT" sz="2000" b="0">
                <a:solidFill>
                  <a:srgbClr val="292934"/>
                </a:solidFill>
                <a:latin typeface="Tahoma" charset="0"/>
              </a:rPr>
              <a:t>”</a:t>
            </a:r>
            <a:endParaRPr lang="it-IT" sz="2000" b="0">
              <a:solidFill>
                <a:srgbClr val="292934"/>
              </a:solidFill>
              <a:latin typeface="Tahom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58775" y="180975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>
                <a:latin typeface="Tahoma" charset="0"/>
                <a:ea typeface="+mj-ea"/>
                <a:cs typeface="+mj-cs"/>
              </a:rPr>
              <a:t>Dati </a:t>
            </a:r>
            <a:r>
              <a:rPr lang="it-IT" dirty="0" smtClean="0">
                <a:latin typeface="Tahoma" charset="0"/>
                <a:ea typeface="+mj-ea"/>
                <a:cs typeface="+mj-cs"/>
              </a:rPr>
              <a:t>grezzi</a:t>
            </a:r>
            <a:endParaRPr lang="it-IT" dirty="0">
              <a:ea typeface="+mj-ea"/>
              <a:cs typeface="+mj-cs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402167" y="2233463"/>
          <a:ext cx="4847170" cy="97790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84717"/>
                <a:gridCol w="484717"/>
                <a:gridCol w="484717"/>
                <a:gridCol w="484717"/>
                <a:gridCol w="484717"/>
                <a:gridCol w="484717"/>
                <a:gridCol w="484717"/>
                <a:gridCol w="484717"/>
                <a:gridCol w="484717"/>
                <a:gridCol w="484717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20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19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27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20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20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27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24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27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31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33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24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20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25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19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10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19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20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19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27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18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20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29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22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28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26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18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20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19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20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21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23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18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21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29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20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20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24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26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23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28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24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28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18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26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20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21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24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25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21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29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E7E5BA"/>
                    </a:solidFill>
                  </a:tcPr>
                </a:tc>
              </a:tr>
            </a:tbl>
          </a:graphicData>
        </a:graphic>
      </p:graphicFrame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304800" y="992188"/>
            <a:ext cx="864235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88925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marL="0" lvl="1" eaLnBrk="1" hangingPunct="1">
              <a:spcBef>
                <a:spcPct val="50000"/>
              </a:spcBef>
            </a:pPr>
            <a:r>
              <a:rPr lang="it-IT" sz="2000" b="0">
                <a:latin typeface="Tahoma" charset="0"/>
              </a:rPr>
              <a:t>Indagine conoscitiva (Survay) sull’età degli studenti iscritti ai C.d.L. della Facoltà di Medicina e Chirurgia.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it-IT" sz="2000">
                <a:latin typeface="Tahoma" charset="0"/>
              </a:rPr>
              <a:t>Dati grezzi o Raw data</a:t>
            </a:r>
            <a:r>
              <a:rPr lang="it-IT" sz="2000" b="0">
                <a:latin typeface="Tahoma" charset="0"/>
              </a:rPr>
              <a:t>. </a:t>
            </a:r>
          </a:p>
        </p:txBody>
      </p:sp>
      <p:sp>
        <p:nvSpPr>
          <p:cNvPr id="6" name="Text Box 154"/>
          <p:cNvSpPr txBox="1">
            <a:spLocks noChangeArrowheads="1"/>
          </p:cNvSpPr>
          <p:nvPr/>
        </p:nvSpPr>
        <p:spPr bwMode="auto">
          <a:xfrm>
            <a:off x="5559425" y="2195513"/>
            <a:ext cx="3033713" cy="83026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it-IT" sz="1200" dirty="0" smtClean="0">
                <a:solidFill>
                  <a:srgbClr val="292934"/>
                </a:solidFill>
                <a:latin typeface="Tahoma" charset="0"/>
              </a:rPr>
              <a:t>Età degli studenti</a:t>
            </a:r>
            <a:r>
              <a:rPr lang="it-IT" sz="1200" b="0" dirty="0" smtClean="0">
                <a:solidFill>
                  <a:srgbClr val="292934"/>
                </a:solidFill>
                <a:latin typeface="Tahoma" charset="0"/>
              </a:rPr>
              <a:t> in coda presso le segreterie. Le interviste sono state fatte seguendo l’ordine casuale di formazione della coda</a:t>
            </a:r>
            <a:endParaRPr lang="it-IT" sz="1200" b="0" dirty="0">
              <a:solidFill>
                <a:srgbClr val="292934"/>
              </a:solidFill>
              <a:latin typeface="Tahoma" charset="0"/>
            </a:endParaRPr>
          </a:p>
        </p:txBody>
      </p:sp>
      <p:graphicFrame>
        <p:nvGraphicFramePr>
          <p:cNvPr id="8" name="Tabella 7"/>
          <p:cNvGraphicFramePr>
            <a:graphicFrameLocks noGrp="1"/>
          </p:cNvGraphicFramePr>
          <p:nvPr/>
        </p:nvGraphicFramePr>
        <p:xfrm>
          <a:off x="373944" y="3412772"/>
          <a:ext cx="4903610" cy="9779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90361"/>
                <a:gridCol w="490361"/>
                <a:gridCol w="490361"/>
                <a:gridCol w="490361"/>
                <a:gridCol w="490361"/>
                <a:gridCol w="490361"/>
                <a:gridCol w="490361"/>
                <a:gridCol w="490361"/>
                <a:gridCol w="490361"/>
                <a:gridCol w="490361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MC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MC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F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MC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MC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F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I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F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DA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I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I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SM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I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I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MC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MC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MC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MC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F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MC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MC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DA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SM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DA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TR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SM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TR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I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MC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SM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I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MC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O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RP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MC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MC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I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TR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I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DA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I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 err="1">
                          <a:effectLst/>
                        </a:rPr>
                        <a:t>F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SM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I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SM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MC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I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MC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MC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RP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  <p:sp>
        <p:nvSpPr>
          <p:cNvPr id="9" name="Text Box 154"/>
          <p:cNvSpPr txBox="1">
            <a:spLocks noChangeArrowheads="1"/>
          </p:cNvSpPr>
          <p:nvPr/>
        </p:nvSpPr>
        <p:spPr bwMode="auto">
          <a:xfrm>
            <a:off x="5532438" y="3413125"/>
            <a:ext cx="3033712" cy="12001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it-IT" sz="1200" dirty="0" smtClean="0">
                <a:solidFill>
                  <a:srgbClr val="292934"/>
                </a:solidFill>
                <a:latin typeface="Tahoma" charset="0"/>
              </a:rPr>
              <a:t>Corsi </a:t>
            </a:r>
            <a:r>
              <a:rPr lang="it-IT" sz="1200" dirty="0">
                <a:solidFill>
                  <a:srgbClr val="292934"/>
                </a:solidFill>
                <a:latin typeface="Tahoma" charset="0"/>
              </a:rPr>
              <a:t>di </a:t>
            </a:r>
            <a:r>
              <a:rPr lang="it-IT" sz="1200" dirty="0" smtClean="0">
                <a:solidFill>
                  <a:srgbClr val="292934"/>
                </a:solidFill>
                <a:latin typeface="Tahoma" charset="0"/>
              </a:rPr>
              <a:t>Laurea</a:t>
            </a:r>
            <a:r>
              <a:rPr lang="it-IT" sz="1200" b="0" dirty="0" smtClean="0">
                <a:solidFill>
                  <a:srgbClr val="292934"/>
                </a:solidFill>
                <a:latin typeface="Tahoma" charset="0"/>
              </a:rPr>
              <a:t>. Medicina </a:t>
            </a:r>
            <a:r>
              <a:rPr lang="it-IT" sz="1200" b="0" dirty="0">
                <a:solidFill>
                  <a:srgbClr val="292934"/>
                </a:solidFill>
                <a:latin typeface="Tahoma" charset="0"/>
              </a:rPr>
              <a:t>e Chirurgia (MC), Odontoiatria (O), Scienze Motorie (SM), Infermiere (I), Tecnico di Radiologia (TR), Fisioterapia (</a:t>
            </a:r>
            <a:r>
              <a:rPr lang="it-IT" sz="1200" b="0" dirty="0" err="1">
                <a:solidFill>
                  <a:srgbClr val="292934"/>
                </a:solidFill>
                <a:latin typeface="Tahoma" charset="0"/>
              </a:rPr>
              <a:t>F</a:t>
            </a:r>
            <a:r>
              <a:rPr lang="it-IT" sz="1200" b="0" dirty="0">
                <a:solidFill>
                  <a:srgbClr val="292934"/>
                </a:solidFill>
                <a:latin typeface="Tahoma" charset="0"/>
              </a:rPr>
              <a:t>), Dietologo Alimentarista (DA), Riabilitazione Psichiatrica (RP). </a:t>
            </a:r>
          </a:p>
        </p:txBody>
      </p:sp>
      <p:pic>
        <p:nvPicPr>
          <p:cNvPr id="27655" name="Immagin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5656263"/>
            <a:ext cx="7288212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Immagin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4691063"/>
            <a:ext cx="722471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4"/>
          <p:cNvSpPr>
            <a:spLocks noGrp="1" noChangeArrowheads="1"/>
          </p:cNvSpPr>
          <p:nvPr>
            <p:ph type="title"/>
          </p:nvPr>
        </p:nvSpPr>
        <p:spPr>
          <a:xfrm>
            <a:off x="155575" y="323850"/>
            <a:ext cx="8763000" cy="838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200" dirty="0" smtClean="0">
                <a:latin typeface="Tahoma" charset="0"/>
                <a:ea typeface="+mj-ea"/>
                <a:cs typeface="+mj-cs"/>
              </a:rPr>
              <a:t>Organizzare e Rappresentare dati qualitativi</a:t>
            </a:r>
            <a:br>
              <a:rPr lang="it-IT" sz="3200" dirty="0" smtClean="0">
                <a:latin typeface="Tahoma" charset="0"/>
                <a:ea typeface="+mj-ea"/>
                <a:cs typeface="+mj-cs"/>
              </a:rPr>
            </a:br>
            <a:r>
              <a:rPr lang="it-IT" sz="3200" dirty="0" smtClean="0">
                <a:latin typeface="Tahoma" charset="0"/>
                <a:ea typeface="+mj-ea"/>
                <a:cs typeface="+mj-cs"/>
              </a:rPr>
              <a:t>Distribuzione </a:t>
            </a:r>
            <a:r>
              <a:rPr lang="it-IT" sz="3200" dirty="0">
                <a:latin typeface="Tahoma" charset="0"/>
                <a:ea typeface="+mj-ea"/>
                <a:cs typeface="+mj-cs"/>
              </a:rPr>
              <a:t>delle </a:t>
            </a:r>
            <a:r>
              <a:rPr lang="it-IT" sz="3200" dirty="0" smtClean="0">
                <a:latin typeface="Tahoma" charset="0"/>
                <a:ea typeface="+mj-ea"/>
                <a:cs typeface="+mj-cs"/>
              </a:rPr>
              <a:t>Frequenze</a:t>
            </a:r>
            <a:endParaRPr lang="it-IT" sz="3200" dirty="0">
              <a:latin typeface="Tahoma" charset="0"/>
              <a:ea typeface="+mj-ea"/>
              <a:cs typeface="+mj-cs"/>
            </a:endParaRPr>
          </a:p>
        </p:txBody>
      </p:sp>
      <p:graphicFrame>
        <p:nvGraphicFramePr>
          <p:cNvPr id="28674" name="Object 161"/>
          <p:cNvGraphicFramePr>
            <a:graphicFrameLocks noChangeAspect="1"/>
          </p:cNvGraphicFramePr>
          <p:nvPr/>
        </p:nvGraphicFramePr>
        <p:xfrm>
          <a:off x="1227138" y="5808663"/>
          <a:ext cx="3451225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8" name="Equation" r:id="rId3" imgW="3111500" imgH="431800" progId="Equation.3">
                  <p:embed/>
                </p:oleObj>
              </mc:Choice>
              <mc:Fallback>
                <p:oleObj name="Equation" r:id="rId3" imgW="3111500" imgH="431800" progId="Equation.3">
                  <p:embed/>
                  <p:pic>
                    <p:nvPicPr>
                      <p:cNvPr id="0" name="Object 1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7138" y="5808663"/>
                        <a:ext cx="3451225" cy="4746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5" name="Object 163"/>
          <p:cNvGraphicFramePr>
            <a:graphicFrameLocks noChangeAspect="1"/>
          </p:cNvGraphicFramePr>
          <p:nvPr/>
        </p:nvGraphicFramePr>
        <p:xfrm>
          <a:off x="1227138" y="6450013"/>
          <a:ext cx="2706687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9" name="Equation" r:id="rId5" imgW="2425700" imgH="203200" progId="Equation.3">
                  <p:embed/>
                </p:oleObj>
              </mc:Choice>
              <mc:Fallback>
                <p:oleObj name="Equation" r:id="rId5" imgW="2425700" imgH="203200" progId="Equation.3">
                  <p:embed/>
                  <p:pic>
                    <p:nvPicPr>
                      <p:cNvPr id="0" name="Object 1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7138" y="6450013"/>
                        <a:ext cx="2706687" cy="2238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1862674" y="2115251"/>
          <a:ext cx="4275666" cy="2518390"/>
        </p:xfrm>
        <a:graphic>
          <a:graphicData uri="http://schemas.openxmlformats.org/drawingml/2006/table">
            <a:tbl>
              <a:tblPr firstRow="1" firstCol="1" bandCol="1">
                <a:tableStyleId>{284E427A-3D55-4303-BF80-6455036E1DE7}</a:tableStyleId>
              </a:tblPr>
              <a:tblGrid>
                <a:gridCol w="892721"/>
                <a:gridCol w="1040501"/>
                <a:gridCol w="1030111"/>
                <a:gridCol w="1312333"/>
              </a:tblGrid>
              <a:tr h="43942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 smtClean="0">
                          <a:effectLst/>
                        </a:rPr>
                        <a:t>Corso di</a:t>
                      </a:r>
                      <a:r>
                        <a:rPr lang="it-IT" sz="1400" u="none" strike="noStrike" baseline="0" dirty="0" smtClean="0">
                          <a:effectLst/>
                        </a:rPr>
                        <a:t> </a:t>
                      </a:r>
                      <a:r>
                        <a:rPr lang="it-IT" sz="1400" u="none" strike="noStrike" dirty="0" smtClean="0">
                          <a:effectLst/>
                        </a:rPr>
                        <a:t>Laurea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 smtClean="0">
                          <a:effectLst/>
                        </a:rPr>
                        <a:t>Numero Studenti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 smtClean="0">
                          <a:effectLst/>
                        </a:rPr>
                        <a:t>Frequenza</a:t>
                      </a:r>
                      <a:r>
                        <a:rPr lang="it-IT" sz="1400" u="none" strike="noStrike" baseline="0" dirty="0" smtClean="0">
                          <a:effectLst/>
                        </a:rPr>
                        <a:t> </a:t>
                      </a:r>
                      <a:r>
                        <a:rPr lang="it-IT" sz="1400" u="none" strike="noStrike" dirty="0" smtClean="0">
                          <a:effectLst/>
                        </a:rPr>
                        <a:t>Relativa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Percentuale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  <a:tr h="22606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DA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4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0.08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8%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  <a:tr h="22606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 err="1">
                          <a:effectLst/>
                        </a:rPr>
                        <a:t>F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5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 smtClean="0">
                          <a:effectLst/>
                        </a:rPr>
                        <a:t>0.10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10%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  <a:tr h="22606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I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12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0.24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24%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  <a:tr h="22606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MC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17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0.34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34%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  <a:tr h="22606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O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1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0.02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2%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  <a:tr h="22606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RP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2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0.04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4%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  <a:tr h="22606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SM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6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0.12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12%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  <a:tr h="22606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TR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3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0.06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6%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  <a:tr h="27049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Somma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50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 smtClean="0">
                          <a:effectLst/>
                        </a:rPr>
                        <a:t>1.00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100%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  <p:pic>
        <p:nvPicPr>
          <p:cNvPr id="28677" name="Immagin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4879975"/>
            <a:ext cx="5761037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78" name="Gruppo 24"/>
          <p:cNvGrpSpPr>
            <a:grpSpLocks/>
          </p:cNvGrpSpPr>
          <p:nvPr/>
        </p:nvGrpSpPr>
        <p:grpSpPr bwMode="auto">
          <a:xfrm>
            <a:off x="127000" y="2201863"/>
            <a:ext cx="1490663" cy="338137"/>
            <a:chOff x="127003" y="2201330"/>
            <a:chExt cx="1490625" cy="338554"/>
          </a:xfrm>
        </p:grpSpPr>
        <p:cxnSp>
          <p:nvCxnSpPr>
            <p:cNvPr id="7" name="Connettore 2 6"/>
            <p:cNvCxnSpPr/>
            <p:nvPr/>
          </p:nvCxnSpPr>
          <p:spPr>
            <a:xfrm>
              <a:off x="1111228" y="2387296"/>
              <a:ext cx="506400" cy="0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CasellaDiTesto 7"/>
            <p:cNvSpPr txBox="1"/>
            <p:nvPr/>
          </p:nvSpPr>
          <p:spPr>
            <a:xfrm>
              <a:off x="127003" y="2201330"/>
              <a:ext cx="1241393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it-IT" sz="1600" b="0" dirty="0">
                  <a:latin typeface="+mn-lt"/>
                </a:rPr>
                <a:t>Variabile</a:t>
              </a:r>
            </a:p>
          </p:txBody>
        </p:sp>
      </p:grpSp>
      <p:grpSp>
        <p:nvGrpSpPr>
          <p:cNvPr id="28679" name="Gruppo 23"/>
          <p:cNvGrpSpPr>
            <a:grpSpLocks/>
          </p:cNvGrpSpPr>
          <p:nvPr/>
        </p:nvGrpSpPr>
        <p:grpSpPr bwMode="auto">
          <a:xfrm>
            <a:off x="42863" y="3370263"/>
            <a:ext cx="1574800" cy="338137"/>
            <a:chOff x="42337" y="3369730"/>
            <a:chExt cx="1575291" cy="338554"/>
          </a:xfrm>
        </p:grpSpPr>
        <p:cxnSp>
          <p:nvCxnSpPr>
            <p:cNvPr id="22" name="Connettore 2 21"/>
            <p:cNvCxnSpPr/>
            <p:nvPr/>
          </p:nvCxnSpPr>
          <p:spPr>
            <a:xfrm>
              <a:off x="1112646" y="3570002"/>
              <a:ext cx="504982" cy="0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CasellaDiTesto 22"/>
            <p:cNvSpPr txBox="1"/>
            <p:nvPr/>
          </p:nvSpPr>
          <p:spPr>
            <a:xfrm>
              <a:off x="42337" y="3369730"/>
              <a:ext cx="1422843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it-IT" sz="1600" b="0" dirty="0">
                  <a:latin typeface="+mn-lt"/>
                </a:rPr>
                <a:t>Categoria</a:t>
              </a:r>
            </a:p>
          </p:txBody>
        </p:sp>
      </p:grpSp>
      <p:grpSp>
        <p:nvGrpSpPr>
          <p:cNvPr id="28680" name="Gruppo 31"/>
          <p:cNvGrpSpPr>
            <a:grpSpLocks/>
          </p:cNvGrpSpPr>
          <p:nvPr/>
        </p:nvGrpSpPr>
        <p:grpSpPr bwMode="auto">
          <a:xfrm>
            <a:off x="1919288" y="1266825"/>
            <a:ext cx="5461000" cy="695325"/>
            <a:chOff x="1919109" y="1267170"/>
            <a:chExt cx="5460999" cy="694266"/>
          </a:xfrm>
        </p:grpSpPr>
        <p:sp>
          <p:nvSpPr>
            <p:cNvPr id="13" name="Parentesi graffa chiusa 12"/>
            <p:cNvSpPr/>
            <p:nvPr/>
          </p:nvSpPr>
          <p:spPr>
            <a:xfrm rot="16200000">
              <a:off x="4508531" y="429710"/>
              <a:ext cx="275804" cy="2787649"/>
            </a:xfrm>
            <a:prstGeom prst="rightBrac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  <p:sp>
          <p:nvSpPr>
            <p:cNvPr id="30" name="CasellaDiTesto 29"/>
            <p:cNvSpPr txBox="1"/>
            <p:nvPr/>
          </p:nvSpPr>
          <p:spPr>
            <a:xfrm>
              <a:off x="1919109" y="1267170"/>
              <a:ext cx="5460999" cy="3392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it-IT" sz="1600" b="0" dirty="0">
                  <a:latin typeface="+mn-lt"/>
                </a:rPr>
                <a:t>Colonna delle Frequenze; Frequenze relative; Probabilità  </a:t>
              </a:r>
            </a:p>
          </p:txBody>
        </p:sp>
      </p:grpSp>
      <p:grpSp>
        <p:nvGrpSpPr>
          <p:cNvPr id="28681" name="Gruppo 25"/>
          <p:cNvGrpSpPr>
            <a:grpSpLocks/>
          </p:cNvGrpSpPr>
          <p:nvPr/>
        </p:nvGrpSpPr>
        <p:grpSpPr bwMode="auto">
          <a:xfrm>
            <a:off x="3852863" y="1973263"/>
            <a:ext cx="4430712" cy="1116012"/>
            <a:chOff x="3852335" y="1972730"/>
            <a:chExt cx="4430888" cy="1117281"/>
          </a:xfrm>
        </p:grpSpPr>
        <p:cxnSp>
          <p:nvCxnSpPr>
            <p:cNvPr id="28" name="Connettore 2 27"/>
            <p:cNvCxnSpPr/>
            <p:nvPr/>
          </p:nvCxnSpPr>
          <p:spPr>
            <a:xfrm flipH="1">
              <a:off x="3852335" y="2242912"/>
              <a:ext cx="2822687" cy="847099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CasellaDiTesto 30"/>
            <p:cNvSpPr txBox="1"/>
            <p:nvPr/>
          </p:nvSpPr>
          <p:spPr>
            <a:xfrm>
              <a:off x="6816315" y="1972730"/>
              <a:ext cx="1466908" cy="5848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it-IT" sz="1600" b="0" dirty="0">
                  <a:latin typeface="+mn-lt"/>
                </a:rPr>
                <a:t>Frequenza</a:t>
              </a:r>
            </a:p>
            <a:p>
              <a:pPr algn="ctr">
                <a:defRPr/>
              </a:pPr>
              <a:r>
                <a:rPr lang="it-IT" sz="1600" b="0" dirty="0">
                  <a:latin typeface="+mn-lt"/>
                </a:rPr>
                <a:t>categoria I</a:t>
              </a:r>
            </a:p>
          </p:txBody>
        </p:sp>
      </p:grpSp>
      <p:grpSp>
        <p:nvGrpSpPr>
          <p:cNvPr id="28682" name="Gruppo 26"/>
          <p:cNvGrpSpPr>
            <a:grpSpLocks/>
          </p:cNvGrpSpPr>
          <p:nvPr/>
        </p:nvGrpSpPr>
        <p:grpSpPr bwMode="auto">
          <a:xfrm>
            <a:off x="4629150" y="3214688"/>
            <a:ext cx="3879850" cy="584200"/>
            <a:chOff x="4628445" y="3214508"/>
            <a:chExt cx="3880556" cy="584776"/>
          </a:xfrm>
        </p:grpSpPr>
        <p:cxnSp>
          <p:nvCxnSpPr>
            <p:cNvPr id="18" name="Connettore 2 17"/>
            <p:cNvCxnSpPr/>
            <p:nvPr/>
          </p:nvCxnSpPr>
          <p:spPr>
            <a:xfrm flipH="1" flipV="1">
              <a:off x="4628445" y="3330509"/>
              <a:ext cx="2370569" cy="182743"/>
            </a:xfrm>
            <a:prstGeom prst="straightConnector1">
              <a:avLst/>
            </a:prstGeom>
            <a:ln>
              <a:solidFill>
                <a:srgbClr val="8A8AA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CasellaDiTesto 36"/>
            <p:cNvSpPr txBox="1"/>
            <p:nvPr/>
          </p:nvSpPr>
          <p:spPr>
            <a:xfrm>
              <a:off x="7041884" y="3214508"/>
              <a:ext cx="1467117" cy="5847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it-IT" sz="1600" b="0" dirty="0" err="1">
                  <a:latin typeface="+mn-lt"/>
                </a:rPr>
                <a:t>Fr</a:t>
              </a:r>
              <a:r>
                <a:rPr lang="it-IT" sz="1600" b="0" dirty="0">
                  <a:latin typeface="+mn-lt"/>
                </a:rPr>
                <a:t>. Relativa categoria MC</a:t>
              </a:r>
            </a:p>
          </p:txBody>
        </p:sp>
      </p:grpSp>
      <p:grpSp>
        <p:nvGrpSpPr>
          <p:cNvPr id="28683" name="Gruppo 28"/>
          <p:cNvGrpSpPr>
            <a:grpSpLocks/>
          </p:cNvGrpSpPr>
          <p:nvPr/>
        </p:nvGrpSpPr>
        <p:grpSpPr bwMode="auto">
          <a:xfrm>
            <a:off x="6291263" y="4230688"/>
            <a:ext cx="2486025" cy="584200"/>
            <a:chOff x="6290735" y="4230508"/>
            <a:chExt cx="2486377" cy="584776"/>
          </a:xfrm>
        </p:grpSpPr>
        <p:cxnSp>
          <p:nvCxnSpPr>
            <p:cNvPr id="39" name="Connettore 2 38"/>
            <p:cNvCxnSpPr/>
            <p:nvPr/>
          </p:nvCxnSpPr>
          <p:spPr>
            <a:xfrm flipH="1" flipV="1">
              <a:off x="6290735" y="4259111"/>
              <a:ext cx="976450" cy="87398"/>
            </a:xfrm>
            <a:prstGeom prst="straightConnector1">
              <a:avLst/>
            </a:prstGeom>
            <a:ln>
              <a:solidFill>
                <a:srgbClr val="8A8AA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CasellaDiTesto 40"/>
            <p:cNvSpPr txBox="1"/>
            <p:nvPr/>
          </p:nvSpPr>
          <p:spPr>
            <a:xfrm>
              <a:off x="7310054" y="4230508"/>
              <a:ext cx="1467058" cy="5847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it-IT" sz="1600" b="0" dirty="0">
                  <a:latin typeface="+mn-lt"/>
                </a:rPr>
                <a:t>Percentuale</a:t>
              </a:r>
            </a:p>
            <a:p>
              <a:pPr algn="ctr">
                <a:defRPr/>
              </a:pPr>
              <a:r>
                <a:rPr lang="it-IT" sz="1600" b="0" dirty="0">
                  <a:latin typeface="+mn-lt"/>
                </a:rPr>
                <a:t>categoria TR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Gruppo 15"/>
          <p:cNvGrpSpPr>
            <a:grpSpLocks/>
          </p:cNvGrpSpPr>
          <p:nvPr/>
        </p:nvGrpSpPr>
        <p:grpSpPr bwMode="auto">
          <a:xfrm>
            <a:off x="196850" y="2089150"/>
            <a:ext cx="4459288" cy="2863850"/>
            <a:chOff x="169335" y="1792117"/>
            <a:chExt cx="4459112" cy="2864556"/>
          </a:xfrm>
        </p:grpSpPr>
        <p:pic>
          <p:nvPicPr>
            <p:cNvPr id="29704" name="Immagin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8" t="12048" r="9113" b="8530"/>
            <a:stretch>
              <a:fillRect/>
            </a:stretch>
          </p:blipFill>
          <p:spPr bwMode="auto">
            <a:xfrm>
              <a:off x="169335" y="1792117"/>
              <a:ext cx="4459112" cy="2864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CasellaDiTesto 27"/>
            <p:cNvSpPr txBox="1"/>
            <p:nvPr/>
          </p:nvSpPr>
          <p:spPr>
            <a:xfrm>
              <a:off x="1126560" y="2114459"/>
              <a:ext cx="592114" cy="3683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it-IT" sz="1800" b="0" dirty="0">
                  <a:latin typeface="+mj-lt"/>
                </a:rPr>
                <a:t>a)</a:t>
              </a:r>
            </a:p>
          </p:txBody>
        </p:sp>
      </p:grpSp>
      <p:sp>
        <p:nvSpPr>
          <p:cNvPr id="13313" name="Rectangle 2"/>
          <p:cNvSpPr>
            <a:spLocks noGrp="1" noChangeArrowheads="1"/>
          </p:cNvSpPr>
          <p:nvPr>
            <p:ph type="title"/>
          </p:nvPr>
        </p:nvSpPr>
        <p:spPr>
          <a:xfrm>
            <a:off x="127000" y="411163"/>
            <a:ext cx="7732713" cy="815975"/>
          </a:xfrm>
        </p:spPr>
        <p:txBody>
          <a:bodyPr>
            <a:normAutofit fontScale="90000"/>
          </a:bodyPr>
          <a:lstStyle/>
          <a:p>
            <a:pPr eaLnBrk="1" fontAlgn="auto" hangingPunct="1">
              <a:lnSpc>
                <a:spcPct val="95000"/>
              </a:lnSpc>
              <a:spcAft>
                <a:spcPts val="0"/>
              </a:spcAft>
              <a:defRPr/>
            </a:pPr>
            <a:r>
              <a:rPr lang="it-IT" sz="3200" dirty="0" smtClean="0">
                <a:latin typeface="Tahoma" charset="0"/>
                <a:ea typeface="+mj-ea"/>
                <a:cs typeface="+mj-cs"/>
              </a:rPr>
              <a:t>Organizzare e Rappresentare dati qualitativi</a:t>
            </a:r>
            <a:br>
              <a:rPr lang="it-IT" sz="3200" dirty="0" smtClean="0">
                <a:latin typeface="Tahoma" charset="0"/>
                <a:ea typeface="+mj-ea"/>
                <a:cs typeface="+mj-cs"/>
              </a:rPr>
            </a:br>
            <a:r>
              <a:rPr lang="it-IT" sz="3200" dirty="0" smtClean="0">
                <a:latin typeface="Tahoma" charset="0"/>
                <a:ea typeface="+mj-ea"/>
                <a:cs typeface="+mj-cs"/>
              </a:rPr>
              <a:t>Grafico </a:t>
            </a:r>
            <a:r>
              <a:rPr lang="it-IT" sz="3200" dirty="0">
                <a:latin typeface="Tahoma" charset="0"/>
                <a:ea typeface="+mj-ea"/>
                <a:cs typeface="+mj-cs"/>
              </a:rPr>
              <a:t>a </a:t>
            </a:r>
            <a:r>
              <a:rPr lang="it-IT" sz="3200" dirty="0" smtClean="0">
                <a:latin typeface="Tahoma" charset="0"/>
                <a:ea typeface="+mj-ea"/>
                <a:cs typeface="+mj-cs"/>
              </a:rPr>
              <a:t>Barre</a:t>
            </a:r>
            <a:endParaRPr lang="it-IT" sz="3200" dirty="0">
              <a:latin typeface="Tahoma" charset="0"/>
              <a:ea typeface="+mj-ea"/>
              <a:cs typeface="+mj-cs"/>
            </a:endParaRPr>
          </a:p>
        </p:txBody>
      </p:sp>
      <p:pic>
        <p:nvPicPr>
          <p:cNvPr id="29699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25550"/>
            <a:ext cx="648017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CasellaDiTesto 13"/>
          <p:cNvSpPr txBox="1"/>
          <p:nvPr/>
        </p:nvSpPr>
        <p:spPr>
          <a:xfrm>
            <a:off x="5149850" y="2101850"/>
            <a:ext cx="3543300" cy="1093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it-IT" sz="2000" b="0" dirty="0">
                <a:latin typeface="+mn-lt"/>
              </a:rPr>
              <a:t>In Excel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it-IT" sz="2000" b="0" dirty="0">
                <a:latin typeface="+mn-lt"/>
              </a:rPr>
              <a:t>Istogramma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it-IT" sz="2000" b="0" dirty="0">
                <a:latin typeface="+mn-lt"/>
              </a:rPr>
              <a:t>Diagramma a barre  </a:t>
            </a:r>
          </a:p>
        </p:txBody>
      </p:sp>
      <p:grpSp>
        <p:nvGrpSpPr>
          <p:cNvPr id="29701" name="Gruppo 16"/>
          <p:cNvGrpSpPr>
            <a:grpSpLocks/>
          </p:cNvGrpSpPr>
          <p:nvPr/>
        </p:nvGrpSpPr>
        <p:grpSpPr bwMode="auto">
          <a:xfrm>
            <a:off x="4445000" y="3810000"/>
            <a:ext cx="4600575" cy="2892425"/>
            <a:chOff x="4445000" y="3810001"/>
            <a:chExt cx="4600223" cy="2892777"/>
          </a:xfrm>
        </p:grpSpPr>
        <p:pic>
          <p:nvPicPr>
            <p:cNvPr id="29702" name="Immagine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19" t="10094" r="8546" b="9705"/>
            <a:stretch>
              <a:fillRect/>
            </a:stretch>
          </p:blipFill>
          <p:spPr bwMode="auto">
            <a:xfrm>
              <a:off x="4445000" y="3810001"/>
              <a:ext cx="4600223" cy="2892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CasellaDiTesto 14"/>
            <p:cNvSpPr txBox="1"/>
            <p:nvPr/>
          </p:nvSpPr>
          <p:spPr>
            <a:xfrm>
              <a:off x="8057874" y="5080156"/>
              <a:ext cx="592093" cy="3699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it-IT" sz="1800" b="0" dirty="0">
                  <a:latin typeface="+mj-lt"/>
                </a:rPr>
                <a:t>b)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0675" y="279400"/>
            <a:ext cx="8366125" cy="9906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600" dirty="0" smtClean="0">
                <a:ea typeface="+mj-ea"/>
                <a:cs typeface="+mj-cs"/>
              </a:rPr>
              <a:t>Organizzare e Rappresentare dati qualitativi. Diagramma </a:t>
            </a:r>
            <a:r>
              <a:rPr lang="it-IT" sz="3600" dirty="0">
                <a:ea typeface="+mj-ea"/>
                <a:cs typeface="+mj-cs"/>
              </a:rPr>
              <a:t>di </a:t>
            </a:r>
            <a:r>
              <a:rPr lang="it-IT" sz="3600" dirty="0" smtClean="0">
                <a:ea typeface="+mj-ea"/>
                <a:cs typeface="+mj-cs"/>
              </a:rPr>
              <a:t>Pareto</a:t>
            </a:r>
            <a:endParaRPr lang="it-IT" sz="3600" dirty="0">
              <a:ea typeface="+mj-ea"/>
              <a:cs typeface="+mj-cs"/>
            </a:endParaRPr>
          </a:p>
        </p:txBody>
      </p:sp>
      <p:pic>
        <p:nvPicPr>
          <p:cNvPr id="30722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6" t="12660" r="8206" b="11217"/>
          <a:stretch>
            <a:fillRect/>
          </a:stretch>
        </p:blipFill>
        <p:spPr bwMode="auto">
          <a:xfrm>
            <a:off x="3852863" y="1241425"/>
            <a:ext cx="5035550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3" name="Gruppo 7"/>
          <p:cNvGrpSpPr>
            <a:grpSpLocks/>
          </p:cNvGrpSpPr>
          <p:nvPr/>
        </p:nvGrpSpPr>
        <p:grpSpPr bwMode="auto">
          <a:xfrm>
            <a:off x="338138" y="1371600"/>
            <a:ext cx="8355012" cy="4613275"/>
            <a:chOff x="338666" y="1270001"/>
            <a:chExt cx="8353779" cy="4612775"/>
          </a:xfrm>
        </p:grpSpPr>
        <p:sp>
          <p:nvSpPr>
            <p:cNvPr id="6" name="CasellaDiTesto 5"/>
            <p:cNvSpPr txBox="1"/>
            <p:nvPr/>
          </p:nvSpPr>
          <p:spPr>
            <a:xfrm>
              <a:off x="352951" y="5051016"/>
              <a:ext cx="8339494" cy="8317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it-IT" sz="1600" b="0" dirty="0">
                  <a:latin typeface="+mn-lt"/>
                </a:rPr>
                <a:t>utile per l’analisi del fenomeno studiato dal quale si possono ricavare informazioni utili per i processi decisionali, per la programmazione e per la gestione degli eventi correlati alla scelta del </a:t>
              </a:r>
              <a:r>
                <a:rPr lang="it-IT" sz="1600" b="0" dirty="0" err="1">
                  <a:latin typeface="+mn-lt"/>
                </a:rPr>
                <a:t>C.d.L</a:t>
              </a:r>
              <a:r>
                <a:rPr lang="it-IT" sz="1600" b="0" dirty="0">
                  <a:latin typeface="+mn-lt"/>
                </a:rPr>
                <a:t>.</a:t>
              </a: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338666" y="1270001"/>
              <a:ext cx="3496746" cy="38619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spcAft>
                  <a:spcPts val="600"/>
                </a:spcAft>
                <a:defRPr/>
              </a:pPr>
              <a:r>
                <a:rPr lang="it-IT" sz="1600" b="0" dirty="0">
                  <a:latin typeface="+mn-lt"/>
                </a:rPr>
                <a:t>Il </a:t>
              </a:r>
              <a:r>
                <a:rPr lang="it-IT" sz="1600" i="1" u="sng" dirty="0">
                  <a:solidFill>
                    <a:srgbClr val="0000FF"/>
                  </a:solidFill>
                  <a:latin typeface="+mn-lt"/>
                </a:rPr>
                <a:t>diagramma di Pareto </a:t>
              </a:r>
              <a:r>
                <a:rPr lang="it-IT" sz="1600" b="0" dirty="0">
                  <a:latin typeface="+mn-lt"/>
                </a:rPr>
                <a:t>è una rappresentazione grafica dell’importanza relativa fra le categorie del fenomeno analizzato. È formato da un grafico a barre ed un grafico a linee dove ciascuna categoria è rappresentato da barre poste in ordine decrescente e la linea continua rappresenta la </a:t>
              </a:r>
              <a:r>
                <a:rPr lang="it-IT" sz="1600" i="1" u="sng" dirty="0">
                  <a:solidFill>
                    <a:srgbClr val="0000FF"/>
                  </a:solidFill>
                  <a:latin typeface="+mn-lt"/>
                </a:rPr>
                <a:t>distribuzione cumulativa</a:t>
              </a:r>
              <a:r>
                <a:rPr lang="it-IT" sz="1600" b="0" dirty="0">
                  <a:latin typeface="+mn-lt"/>
                </a:rPr>
                <a:t> della percentuale di studenti</a:t>
              </a:r>
            </a:p>
            <a:p>
              <a:pPr algn="just">
                <a:defRPr/>
              </a:pPr>
              <a:r>
                <a:rPr lang="it-IT" sz="1600" b="0" dirty="0">
                  <a:latin typeface="+mn-lt"/>
                </a:rPr>
                <a:t>Il grafico di Pareto permette di stabilire quali sono i </a:t>
              </a:r>
              <a:r>
                <a:rPr lang="it-IT" sz="1600" b="0" dirty="0" err="1">
                  <a:latin typeface="+mn-lt"/>
                </a:rPr>
                <a:t>CdL</a:t>
              </a:r>
              <a:r>
                <a:rPr lang="it-IT" sz="1600" b="0" dirty="0">
                  <a:latin typeface="+mn-lt"/>
                </a:rPr>
                <a:t> che hanno maggiore peso nelle preferenze degli studenti </a:t>
              </a:r>
              <a:r>
                <a:rPr lang="it-IT" sz="1600" b="0" dirty="0">
                  <a:solidFill>
                    <a:srgbClr val="292934"/>
                  </a:solidFill>
                  <a:latin typeface="Arial"/>
                </a:rPr>
                <a:t>ed è uno strumento</a:t>
              </a:r>
              <a:endParaRPr lang="it-IT" sz="1600" b="0" dirty="0">
                <a:latin typeface="+mn-lt"/>
              </a:endParaRPr>
            </a:p>
          </p:txBody>
        </p:sp>
      </p:grpSp>
      <p:sp>
        <p:nvSpPr>
          <p:cNvPr id="9" name="CasellaDiTesto 8"/>
          <p:cNvSpPr txBox="1"/>
          <p:nvPr/>
        </p:nvSpPr>
        <p:spPr>
          <a:xfrm>
            <a:off x="395288" y="5997575"/>
            <a:ext cx="833913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1600" dirty="0">
                <a:latin typeface="+mn-lt"/>
              </a:rPr>
              <a:t>N.B.: Interpreta il diagramma di Pareto nel contesto della analisi sulla distribuzione dei Corsi di Laurea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6"/>
          <a:stretch>
            <a:fillRect/>
          </a:stretch>
        </p:blipFill>
        <p:spPr bwMode="auto">
          <a:xfrm>
            <a:off x="3633788" y="1069975"/>
            <a:ext cx="5072062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11150" y="346075"/>
            <a:ext cx="7793038" cy="98107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200" dirty="0">
                <a:ea typeface="+mj-ea"/>
                <a:cs typeface="+mj-cs"/>
              </a:rPr>
              <a:t>Organizzare e Rappresentare dati qualitativi</a:t>
            </a:r>
            <a:br>
              <a:rPr lang="it-IT" sz="3200" dirty="0">
                <a:ea typeface="+mj-ea"/>
                <a:cs typeface="+mj-cs"/>
              </a:rPr>
            </a:br>
            <a:r>
              <a:rPr lang="it-IT" sz="3200" dirty="0" smtClean="0">
                <a:latin typeface="Tahoma" charset="0"/>
                <a:ea typeface="+mj-ea"/>
                <a:cs typeface="+mj-cs"/>
              </a:rPr>
              <a:t>Grafico a Torta (Pie</a:t>
            </a:r>
            <a:r>
              <a:rPr lang="it-IT" sz="3200" dirty="0">
                <a:latin typeface="Tahoma" charset="0"/>
                <a:ea typeface="+mj-ea"/>
                <a:cs typeface="+mj-cs"/>
              </a:rPr>
              <a:t>-</a:t>
            </a:r>
            <a:r>
              <a:rPr lang="it-IT" sz="3200" dirty="0" smtClean="0">
                <a:latin typeface="Tahoma" charset="0"/>
                <a:ea typeface="+mj-ea"/>
                <a:cs typeface="+mj-cs"/>
              </a:rPr>
              <a:t>Chart)</a:t>
            </a:r>
            <a:endParaRPr lang="it-IT" sz="3200" dirty="0">
              <a:latin typeface="Tahoma" charset="0"/>
              <a:ea typeface="+mj-ea"/>
              <a:cs typeface="+mj-cs"/>
            </a:endParaRPr>
          </a:p>
        </p:txBody>
      </p:sp>
      <p:sp>
        <p:nvSpPr>
          <p:cNvPr id="16394" name="Rectangle 1027"/>
          <p:cNvSpPr>
            <a:spLocks noChangeArrowheads="1"/>
          </p:cNvSpPr>
          <p:nvPr/>
        </p:nvSpPr>
        <p:spPr bwMode="auto">
          <a:xfrm>
            <a:off x="450850" y="4827588"/>
            <a:ext cx="8255000" cy="180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defRPr/>
            </a:pPr>
            <a:r>
              <a:rPr lang="it-IT" sz="1800" b="0" dirty="0">
                <a:solidFill>
                  <a:srgbClr val="292934"/>
                </a:solidFill>
                <a:latin typeface="+mn-lt"/>
                <a:cs typeface="Times New Roman" charset="0"/>
              </a:rPr>
              <a:t>Il </a:t>
            </a:r>
            <a:r>
              <a:rPr lang="it-IT" sz="1800" i="1" u="sng" dirty="0">
                <a:solidFill>
                  <a:srgbClr val="0000FF"/>
                </a:solidFill>
                <a:latin typeface="+mn-lt"/>
                <a:cs typeface="Times New Roman" charset="0"/>
              </a:rPr>
              <a:t>diagramma a Torta</a:t>
            </a:r>
            <a:r>
              <a:rPr lang="it-IT" sz="1800" dirty="0">
                <a:solidFill>
                  <a:srgbClr val="292934"/>
                </a:solidFill>
                <a:latin typeface="+mn-lt"/>
                <a:cs typeface="Times New Roman" charset="0"/>
              </a:rPr>
              <a:t> (</a:t>
            </a:r>
            <a:r>
              <a:rPr lang="it-IT" sz="1800" i="1" u="sng" dirty="0">
                <a:solidFill>
                  <a:srgbClr val="0000FF"/>
                </a:solidFill>
                <a:latin typeface="+mn-lt"/>
                <a:cs typeface="Times New Roman" charset="0"/>
              </a:rPr>
              <a:t>Pie Chart</a:t>
            </a:r>
            <a:r>
              <a:rPr lang="it-IT" sz="1800" dirty="0">
                <a:solidFill>
                  <a:srgbClr val="292934"/>
                </a:solidFill>
                <a:latin typeface="+mn-lt"/>
                <a:cs typeface="Times New Roman" charset="0"/>
              </a:rPr>
              <a:t>),</a:t>
            </a:r>
            <a:r>
              <a:rPr lang="it-IT" sz="1800" b="0" dirty="0">
                <a:solidFill>
                  <a:srgbClr val="292934"/>
                </a:solidFill>
                <a:latin typeface="+mn-lt"/>
                <a:cs typeface="Times New Roman" charset="0"/>
              </a:rPr>
              <a:t>  è un grafico che permette di confrontare il contributo di ciascuna categoria rispetto al totale dei valori presi in esame. È costituito da una circonferenza che rappresenta il numero totale delle osservazioni esaminate; e da un serie di settori le cui dimensioni sono proporzionale al contributo dato da ciascuna categoria. Le dimensioni di ciascun settore sono date dalla relazione </a:t>
            </a:r>
            <a:r>
              <a:rPr lang="it-IT" altLang="ja-JP" sz="1800" b="0" dirty="0">
                <a:solidFill>
                  <a:srgbClr val="292934"/>
                </a:solidFill>
                <a:latin typeface="+mn-lt"/>
                <a:cs typeface="Times New Roman" charset="0"/>
              </a:rPr>
              <a:t>(Frequenza/Totale)*360.</a:t>
            </a:r>
            <a:endParaRPr lang="it-IT" sz="1800" b="0" dirty="0">
              <a:solidFill>
                <a:srgbClr val="292934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>
          <a:xfrm>
            <a:off x="225425" y="69850"/>
            <a:ext cx="8918575" cy="111601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600" dirty="0" smtClean="0">
                <a:latin typeface="Tahoma" charset="0"/>
                <a:ea typeface="+mj-ea"/>
                <a:cs typeface="+mj-cs"/>
              </a:rPr>
              <a:t>Organizzare e Rappresentare dati quantitativi </a:t>
            </a:r>
            <a:endParaRPr lang="it-IT" sz="3600" dirty="0">
              <a:latin typeface="Tahoma" charset="0"/>
              <a:ea typeface="+mj-ea"/>
              <a:cs typeface="+mj-cs"/>
            </a:endParaRPr>
          </a:p>
        </p:txBody>
      </p:sp>
      <p:sp>
        <p:nvSpPr>
          <p:cNvPr id="32770" name="Rectangle 3"/>
          <p:cNvSpPr>
            <a:spLocks noGrp="1" noChangeArrowheads="1"/>
          </p:cNvSpPr>
          <p:nvPr>
            <p:ph idx="1"/>
          </p:nvPr>
        </p:nvSpPr>
        <p:spPr>
          <a:xfrm>
            <a:off x="254000" y="1143000"/>
            <a:ext cx="8569325" cy="1136650"/>
          </a:xfrm>
        </p:spPr>
        <p:txBody>
          <a:bodyPr/>
          <a:lstStyle/>
          <a:p>
            <a:pPr algn="just" eaLnBrk="1" hangingPunct="1">
              <a:spcBef>
                <a:spcPct val="0"/>
              </a:spcBef>
              <a:buClrTx/>
              <a:buSzPct val="100000"/>
              <a:buFont typeface="Wingdings" charset="0"/>
              <a:buChar char="§"/>
            </a:pPr>
            <a:r>
              <a:rPr lang="it-IT" sz="1600">
                <a:solidFill>
                  <a:srgbClr val="292934"/>
                </a:solidFill>
                <a:latin typeface="Arial" charset="0"/>
              </a:rPr>
              <a:t>La </a:t>
            </a:r>
            <a:r>
              <a:rPr lang="it-IT" sz="1600" b="1" i="1" u="sng">
                <a:solidFill>
                  <a:srgbClr val="0000FF"/>
                </a:solidFill>
                <a:latin typeface="Arial" charset="0"/>
              </a:rPr>
              <a:t>tabella delle frequenze </a:t>
            </a:r>
            <a:r>
              <a:rPr lang="it-IT" sz="1600">
                <a:solidFill>
                  <a:srgbClr val="292934"/>
                </a:solidFill>
                <a:latin typeface="Arial" charset="0"/>
              </a:rPr>
              <a:t>riproduce un </a:t>
            </a:r>
            <a:r>
              <a:rPr lang="it-IT" sz="1600" b="1" i="1" u="sng">
                <a:solidFill>
                  <a:srgbClr val="0000FF"/>
                </a:solidFill>
                <a:latin typeface="Arial" charset="0"/>
              </a:rPr>
              <a:t>data-set raggruppato</a:t>
            </a:r>
            <a:r>
              <a:rPr lang="it-IT" sz="1600">
                <a:latin typeface="Arial" charset="0"/>
              </a:rPr>
              <a:t> </a:t>
            </a:r>
            <a:r>
              <a:rPr lang="it-IT" sz="1600">
                <a:solidFill>
                  <a:srgbClr val="292934"/>
                </a:solidFill>
                <a:latin typeface="Arial" charset="0"/>
              </a:rPr>
              <a:t>con lo stipendio settimanale di 100 dipendenti di una grande azienda. Nella I colonna sono indicate le </a:t>
            </a:r>
            <a:r>
              <a:rPr lang="it-IT" sz="1600" u="sng">
                <a:solidFill>
                  <a:srgbClr val="292934"/>
                </a:solidFill>
                <a:latin typeface="Arial" charset="0"/>
              </a:rPr>
              <a:t>classi</a:t>
            </a:r>
            <a:r>
              <a:rPr lang="it-IT" sz="1600">
                <a:solidFill>
                  <a:srgbClr val="292934"/>
                </a:solidFill>
                <a:latin typeface="Arial" charset="0"/>
              </a:rPr>
              <a:t> in cui è diviso lo </a:t>
            </a:r>
            <a:r>
              <a:rPr lang="it-IT" sz="1600" i="1">
                <a:solidFill>
                  <a:srgbClr val="292934"/>
                </a:solidFill>
                <a:latin typeface="Arial" charset="0"/>
              </a:rPr>
              <a:t>stipendio settimanale</a:t>
            </a:r>
            <a:r>
              <a:rPr lang="it-IT" sz="1600">
                <a:solidFill>
                  <a:srgbClr val="292934"/>
                </a:solidFill>
                <a:latin typeface="Arial" charset="0"/>
              </a:rPr>
              <a:t>; nella II colonna è indicato il numero di impiegati (frequenza) il cui stipendio appartiene ad una data classe. </a:t>
            </a: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282575" y="4935538"/>
            <a:ext cx="8612188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spcBef>
                <a:spcPct val="20000"/>
              </a:spcBef>
              <a:buFont typeface="Wingdings" charset="2"/>
              <a:buChar char="§"/>
              <a:defRPr/>
            </a:pPr>
            <a:r>
              <a:rPr lang="it-IT" sz="1600" b="0" dirty="0">
                <a:solidFill>
                  <a:srgbClr val="292934"/>
                </a:solidFill>
                <a:latin typeface="+mn-lt"/>
              </a:rPr>
              <a:t>La </a:t>
            </a:r>
            <a:r>
              <a:rPr lang="it-IT" sz="1600" b="0" i="1" u="sng" dirty="0">
                <a:solidFill>
                  <a:srgbClr val="292934"/>
                </a:solidFill>
                <a:latin typeface="+mn-lt"/>
              </a:rPr>
              <a:t>classe </a:t>
            </a:r>
            <a:r>
              <a:rPr lang="it-IT" sz="1600" b="0" dirty="0">
                <a:solidFill>
                  <a:srgbClr val="292934"/>
                </a:solidFill>
                <a:latin typeface="+mn-lt"/>
              </a:rPr>
              <a:t>è un intervallo che contiene tutte le osservazioni che sono compresi fra due valori di </a:t>
            </a:r>
            <a:r>
              <a:rPr lang="it-IT" sz="1600" b="0" i="1" u="sng" dirty="0">
                <a:solidFill>
                  <a:srgbClr val="292934"/>
                </a:solidFill>
                <a:latin typeface="+mn-lt"/>
              </a:rPr>
              <a:t>limite inferiore</a:t>
            </a:r>
            <a:r>
              <a:rPr lang="it-IT" sz="1600" b="0" dirty="0">
                <a:solidFill>
                  <a:srgbClr val="292934"/>
                </a:solidFill>
                <a:latin typeface="+mn-lt"/>
              </a:rPr>
              <a:t> e </a:t>
            </a:r>
            <a:r>
              <a:rPr lang="it-IT" sz="1600" b="0" i="1" u="sng" dirty="0">
                <a:solidFill>
                  <a:srgbClr val="292934"/>
                </a:solidFill>
                <a:latin typeface="+mn-lt"/>
              </a:rPr>
              <a:t>superiore</a:t>
            </a:r>
            <a:r>
              <a:rPr lang="it-IT" sz="1600" b="0" dirty="0">
                <a:solidFill>
                  <a:srgbClr val="292934"/>
                </a:solidFill>
                <a:latin typeface="+mn-lt"/>
              </a:rPr>
              <a:t>. Le classi </a:t>
            </a:r>
            <a:r>
              <a:rPr lang="it-IT" sz="1600" b="0" u="sng" dirty="0">
                <a:solidFill>
                  <a:srgbClr val="292934"/>
                </a:solidFill>
                <a:latin typeface="+mn-lt"/>
              </a:rPr>
              <a:t>non</a:t>
            </a:r>
            <a:r>
              <a:rPr lang="it-IT" sz="1600" b="0" dirty="0">
                <a:solidFill>
                  <a:srgbClr val="292934"/>
                </a:solidFill>
                <a:latin typeface="+mn-lt"/>
              </a:rPr>
              <a:t> si sovrappongono ed i valori della variabile possono appartenere ad una sola classe. </a:t>
            </a:r>
          </a:p>
          <a:p>
            <a:pPr marL="285750" indent="-285750" algn="just">
              <a:spcBef>
                <a:spcPct val="20000"/>
              </a:spcBef>
              <a:buFont typeface="Wingdings" charset="2"/>
              <a:buChar char="§"/>
              <a:defRPr/>
            </a:pPr>
            <a:r>
              <a:rPr lang="it-IT" sz="1600" b="0" dirty="0">
                <a:solidFill>
                  <a:srgbClr val="292934"/>
                </a:solidFill>
                <a:latin typeface="+mn-lt"/>
              </a:rPr>
              <a:t>La tabella delle frequenze è caratterizzata da: a) numero e larghezza delle classi; b) limite superiore e inferiore di ciascuna classe; c) confine fra le classi (estremo superiore e inferiore); d) punto centrale o marker di ciascuna classe     </a:t>
            </a:r>
          </a:p>
        </p:txBody>
      </p:sp>
      <p:sp>
        <p:nvSpPr>
          <p:cNvPr id="32772" name="CasellaDiTesto 1"/>
          <p:cNvSpPr txBox="1">
            <a:spLocks noChangeArrowheads="1"/>
          </p:cNvSpPr>
          <p:nvPr/>
        </p:nvSpPr>
        <p:spPr bwMode="auto">
          <a:xfrm>
            <a:off x="5457825" y="3848100"/>
            <a:ext cx="21748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t-IT" sz="1600">
                <a:solidFill>
                  <a:srgbClr val="292934"/>
                </a:solidFill>
                <a:latin typeface="Tahoma" charset="0"/>
                <a:cs typeface="Tahoma" charset="0"/>
              </a:rPr>
              <a:t>Tabella 2.7</a:t>
            </a:r>
          </a:p>
        </p:txBody>
      </p:sp>
      <p:pic>
        <p:nvPicPr>
          <p:cNvPr id="32773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8" t="19370" r="3178"/>
          <a:stretch>
            <a:fillRect/>
          </a:stretch>
        </p:blipFill>
        <p:spPr bwMode="auto">
          <a:xfrm>
            <a:off x="620713" y="2343150"/>
            <a:ext cx="5961062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4400" dirty="0" smtClean="0">
                <a:latin typeface="Tahoma" charset="0"/>
                <a:ea typeface="+mj-ea"/>
                <a:cs typeface="+mj-cs"/>
              </a:rPr>
              <a:t>Testi Utilizzati e/o di Consultazione</a:t>
            </a:r>
            <a:endParaRPr lang="it-IT" sz="4400" dirty="0">
              <a:latin typeface="Tahoma" charset="0"/>
              <a:ea typeface="+mj-ea"/>
              <a:cs typeface="+mj-cs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397875" cy="4478338"/>
          </a:xfrm>
        </p:spPr>
        <p:txBody>
          <a:bodyPr rtlCol="0">
            <a:normAutofit/>
          </a:bodyPr>
          <a:lstStyle/>
          <a:p>
            <a:pPr marL="182880" lvl="1" indent="-182880" eaLnBrk="1" fontAlgn="auto" hangingPunct="1">
              <a:spcBef>
                <a:spcPts val="6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it-IT" sz="2400" b="1" dirty="0" err="1">
                <a:ea typeface="+mn-ea"/>
              </a:rPr>
              <a:t>Introductory</a:t>
            </a:r>
            <a:r>
              <a:rPr lang="it-IT" sz="2400" b="1" dirty="0">
                <a:ea typeface="+mn-ea"/>
              </a:rPr>
              <a:t>  </a:t>
            </a:r>
            <a:r>
              <a:rPr lang="it-IT" sz="2400" b="1" dirty="0" err="1">
                <a:ea typeface="+mn-ea"/>
              </a:rPr>
              <a:t>Statistics</a:t>
            </a:r>
            <a:r>
              <a:rPr lang="it-IT" sz="2400" b="1" dirty="0">
                <a:ea typeface="+mn-ea"/>
              </a:rPr>
              <a:t> </a:t>
            </a:r>
            <a:r>
              <a:rPr lang="it-IT" sz="2400" dirty="0" smtClean="0">
                <a:ea typeface="+mn-ea"/>
              </a:rPr>
              <a:t>VIII </a:t>
            </a:r>
            <a:r>
              <a:rPr lang="it-IT" sz="2400" dirty="0" err="1">
                <a:ea typeface="+mn-ea"/>
              </a:rPr>
              <a:t>Eds</a:t>
            </a:r>
            <a:endParaRPr lang="it-IT" sz="2400" dirty="0">
              <a:ea typeface="+mn-ea"/>
            </a:endParaRPr>
          </a:p>
          <a:p>
            <a:pPr lvl="1" indent="-182880" eaLnBrk="1" fontAlgn="auto" hangingPunct="1">
              <a:spcBef>
                <a:spcPts val="0"/>
              </a:spcBef>
              <a:spcAft>
                <a:spcPts val="1200"/>
              </a:spcAft>
              <a:buFont typeface="Lucida Grande"/>
              <a:buChar char="-"/>
              <a:defRPr/>
            </a:pPr>
            <a:r>
              <a:rPr lang="it-IT" dirty="0" err="1">
                <a:ea typeface="+mn-ea"/>
              </a:rPr>
              <a:t>Prem</a:t>
            </a:r>
            <a:r>
              <a:rPr lang="it-IT" dirty="0">
                <a:ea typeface="+mn-ea"/>
              </a:rPr>
              <a:t> S. Mann. </a:t>
            </a:r>
            <a:r>
              <a:rPr lang="it-IT" dirty="0" err="1" smtClean="0">
                <a:ea typeface="+mn-ea"/>
              </a:rPr>
              <a:t>Wiley</a:t>
            </a:r>
            <a:r>
              <a:rPr lang="it-IT" dirty="0" smtClean="0">
                <a:ea typeface="+mn-ea"/>
              </a:rPr>
              <a:t> </a:t>
            </a:r>
            <a:r>
              <a:rPr lang="it-IT" dirty="0">
                <a:ea typeface="+mn-ea"/>
              </a:rPr>
              <a:t>and </a:t>
            </a:r>
            <a:r>
              <a:rPr lang="it-IT" dirty="0" err="1">
                <a:ea typeface="+mn-ea"/>
              </a:rPr>
              <a:t>Sons</a:t>
            </a:r>
            <a:r>
              <a:rPr lang="it-IT" dirty="0">
                <a:ea typeface="+mn-ea"/>
              </a:rPr>
              <a:t>, </a:t>
            </a:r>
            <a:r>
              <a:rPr lang="it-IT" dirty="0" smtClean="0">
                <a:ea typeface="+mn-ea"/>
              </a:rPr>
              <a:t>(</a:t>
            </a:r>
            <a:r>
              <a:rPr lang="it-IT" dirty="0">
                <a:ea typeface="+mn-ea"/>
              </a:rPr>
              <a:t>2011)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it-IT" b="1" dirty="0" err="1">
                <a:ea typeface="+mn-ea"/>
                <a:cs typeface="+mn-cs"/>
              </a:rPr>
              <a:t>Statistics</a:t>
            </a:r>
            <a:r>
              <a:rPr lang="it-IT" b="1" dirty="0">
                <a:ea typeface="+mn-ea"/>
                <a:cs typeface="+mn-cs"/>
              </a:rPr>
              <a:t>: </a:t>
            </a:r>
            <a:r>
              <a:rPr lang="it-IT" b="1" dirty="0" err="1">
                <a:ea typeface="+mn-ea"/>
                <a:cs typeface="+mn-cs"/>
              </a:rPr>
              <a:t>Unlocking</a:t>
            </a:r>
            <a:r>
              <a:rPr lang="it-IT" b="1" dirty="0">
                <a:ea typeface="+mn-ea"/>
                <a:cs typeface="+mn-cs"/>
              </a:rPr>
              <a:t> the </a:t>
            </a:r>
            <a:r>
              <a:rPr lang="it-IT" b="1" dirty="0" err="1">
                <a:ea typeface="+mn-ea"/>
                <a:cs typeface="+mn-cs"/>
              </a:rPr>
              <a:t>Power</a:t>
            </a:r>
            <a:r>
              <a:rPr lang="it-IT" b="1" dirty="0">
                <a:ea typeface="+mn-ea"/>
                <a:cs typeface="+mn-cs"/>
              </a:rPr>
              <a:t> of Data</a:t>
            </a:r>
          </a:p>
          <a:p>
            <a:pPr lvl="1" indent="-182880" eaLnBrk="1" fontAlgn="auto" hangingPunct="1">
              <a:spcBef>
                <a:spcPts val="0"/>
              </a:spcBef>
              <a:spcAft>
                <a:spcPts val="1200"/>
              </a:spcAft>
              <a:buFont typeface="Lucida Grande"/>
              <a:buChar char="-"/>
              <a:defRPr/>
            </a:pPr>
            <a:r>
              <a:rPr lang="it-IT" dirty="0" err="1" smtClean="0">
                <a:ea typeface="+mn-ea"/>
              </a:rPr>
              <a:t>R</a:t>
            </a:r>
            <a:r>
              <a:rPr lang="it-IT" dirty="0" smtClean="0">
                <a:ea typeface="+mn-ea"/>
              </a:rPr>
              <a:t>. H. Lock,</a:t>
            </a:r>
            <a:r>
              <a:rPr lang="it-IT" sz="1800" dirty="0"/>
              <a:t> </a:t>
            </a:r>
            <a:r>
              <a:rPr lang="it-IT" sz="1800" dirty="0" smtClean="0"/>
              <a:t>P. </a:t>
            </a:r>
            <a:r>
              <a:rPr lang="it-IT" sz="1800" dirty="0" err="1" smtClean="0"/>
              <a:t>F</a:t>
            </a:r>
            <a:r>
              <a:rPr lang="it-IT" sz="1800" dirty="0" smtClean="0"/>
              <a:t>. Lock</a:t>
            </a:r>
            <a:r>
              <a:rPr lang="it-IT" dirty="0" smtClean="0">
                <a:ea typeface="+mn-ea"/>
              </a:rPr>
              <a:t>, </a:t>
            </a:r>
            <a:r>
              <a:rPr lang="it-IT" sz="1800" dirty="0" smtClean="0"/>
              <a:t>K. Lock</a:t>
            </a:r>
            <a:r>
              <a:rPr lang="it-IT" dirty="0" smtClean="0">
                <a:ea typeface="+mn-ea"/>
              </a:rPr>
              <a:t> Morgan, E.F. Lock, Denis </a:t>
            </a:r>
            <a:r>
              <a:rPr lang="it-IT" dirty="0" err="1" smtClean="0">
                <a:ea typeface="+mn-ea"/>
              </a:rPr>
              <a:t>F</a:t>
            </a:r>
            <a:r>
              <a:rPr lang="it-IT" dirty="0" smtClean="0">
                <a:ea typeface="+mn-ea"/>
              </a:rPr>
              <a:t> Lock</a:t>
            </a:r>
          </a:p>
          <a:p>
            <a:pPr lvl="1" indent="-182880" eaLnBrk="1" fontAlgn="auto" hangingPunct="1">
              <a:spcBef>
                <a:spcPts val="0"/>
              </a:spcBef>
              <a:spcAft>
                <a:spcPts val="1200"/>
              </a:spcAft>
              <a:buFont typeface="Lucida Grande"/>
              <a:buChar char="-"/>
              <a:defRPr/>
            </a:pPr>
            <a:r>
              <a:rPr lang="it-IT" dirty="0" err="1" smtClean="0">
                <a:ea typeface="+mn-ea"/>
              </a:rPr>
              <a:t>Wiley</a:t>
            </a:r>
            <a:r>
              <a:rPr lang="it-IT" dirty="0" smtClean="0">
                <a:ea typeface="+mn-ea"/>
              </a:rPr>
              <a:t> </a:t>
            </a:r>
            <a:r>
              <a:rPr lang="it-IT" dirty="0">
                <a:ea typeface="+mn-ea"/>
              </a:rPr>
              <a:t>and </a:t>
            </a:r>
            <a:r>
              <a:rPr lang="it-IT" dirty="0" err="1">
                <a:ea typeface="+mn-ea"/>
              </a:rPr>
              <a:t>Sons</a:t>
            </a:r>
            <a:r>
              <a:rPr lang="it-IT" dirty="0">
                <a:ea typeface="+mn-ea"/>
              </a:rPr>
              <a:t>, (</a:t>
            </a:r>
            <a:r>
              <a:rPr lang="it-IT" dirty="0" smtClean="0">
                <a:ea typeface="+mn-ea"/>
              </a:rPr>
              <a:t>2013) </a:t>
            </a:r>
            <a:endParaRPr lang="it-IT" dirty="0">
              <a:ea typeface="+mn-ea"/>
            </a:endParaRPr>
          </a:p>
          <a:p>
            <a:pPr marL="182880" indent="-182880" eaLnBrk="1" fontAlgn="auto" hangingPunct="1">
              <a:spcBef>
                <a:spcPts val="18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it-IT" b="1" dirty="0" smtClean="0">
                <a:ea typeface="+mn-ea"/>
                <a:cs typeface="+mn-cs"/>
              </a:rPr>
              <a:t>Biostatistica</a:t>
            </a:r>
            <a:endParaRPr lang="it-IT" b="1" dirty="0">
              <a:ea typeface="+mn-ea"/>
              <a:cs typeface="+mn-cs"/>
            </a:endParaRPr>
          </a:p>
          <a:p>
            <a:pPr lvl="1" indent="-182880" eaLnBrk="1" fontAlgn="auto" hangingPunct="1">
              <a:spcBef>
                <a:spcPts val="0"/>
              </a:spcBef>
              <a:spcAft>
                <a:spcPts val="0"/>
              </a:spcAft>
              <a:buFont typeface="Lucida Grande"/>
              <a:buChar char="-"/>
              <a:defRPr/>
            </a:pPr>
            <a:r>
              <a:rPr lang="it-IT" dirty="0">
                <a:ea typeface="+mn-ea"/>
              </a:rPr>
              <a:t>Walter Daniel. </a:t>
            </a:r>
            <a:r>
              <a:rPr lang="it-IT" dirty="0" err="1">
                <a:ea typeface="+mn-ea"/>
              </a:rPr>
              <a:t>EdiSES</a:t>
            </a:r>
            <a:r>
              <a:rPr lang="it-IT" dirty="0">
                <a:ea typeface="+mn-ea"/>
              </a:rPr>
              <a:t> 2006 </a:t>
            </a:r>
          </a:p>
          <a:p>
            <a:pPr marL="182880" indent="-182880" eaLnBrk="1" fontAlgn="auto" hangingPunct="1">
              <a:spcBef>
                <a:spcPts val="6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it-IT" b="1" dirty="0">
                <a:ea typeface="+mn-ea"/>
                <a:cs typeface="+mn-cs"/>
              </a:rPr>
              <a:t>Biostatistica</a:t>
            </a:r>
            <a:r>
              <a:rPr lang="it-IT" dirty="0">
                <a:ea typeface="+mn-ea"/>
                <a:cs typeface="+mn-cs"/>
              </a:rPr>
              <a:t>. </a:t>
            </a:r>
            <a:r>
              <a:rPr lang="it-IT" i="1" dirty="0">
                <a:ea typeface="+mn-ea"/>
                <a:cs typeface="+mn-cs"/>
              </a:rPr>
              <a:t>Quello che avreste voluto sapere ….</a:t>
            </a:r>
          </a:p>
          <a:p>
            <a:pPr lvl="1" indent="-182880" eaLnBrk="1" fontAlgn="auto" hangingPunct="1">
              <a:spcBef>
                <a:spcPts val="0"/>
              </a:spcBef>
              <a:spcAft>
                <a:spcPts val="1200"/>
              </a:spcAft>
              <a:buFont typeface="Lucida Grande"/>
              <a:buChar char="-"/>
              <a:defRPr/>
            </a:pPr>
            <a:r>
              <a:rPr lang="it-IT" dirty="0">
                <a:ea typeface="+mn-ea"/>
              </a:rPr>
              <a:t>Geoffrey </a:t>
            </a:r>
            <a:r>
              <a:rPr lang="it-IT" dirty="0" err="1">
                <a:ea typeface="+mn-ea"/>
              </a:rPr>
              <a:t>R</a:t>
            </a:r>
            <a:r>
              <a:rPr lang="it-IT" dirty="0">
                <a:ea typeface="+mn-ea"/>
              </a:rPr>
              <a:t>. Norman &amp; David L </a:t>
            </a:r>
            <a:r>
              <a:rPr lang="it-IT" dirty="0" err="1">
                <a:ea typeface="+mn-ea"/>
              </a:rPr>
              <a:t>Staimer</a:t>
            </a:r>
            <a:r>
              <a:rPr lang="it-IT" dirty="0">
                <a:ea typeface="+mn-ea"/>
              </a:rPr>
              <a:t>. Ambrosiana </a:t>
            </a:r>
            <a:r>
              <a:rPr lang="it-IT" dirty="0" smtClean="0">
                <a:ea typeface="+mn-ea"/>
              </a:rPr>
              <a:t>2006 </a:t>
            </a:r>
            <a:endParaRPr lang="it-IT" dirty="0">
              <a:ea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323850" y="312738"/>
            <a:ext cx="8820150" cy="84137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600" dirty="0">
                <a:latin typeface="Tahoma" charset="0"/>
                <a:ea typeface="+mj-ea"/>
                <a:cs typeface="+mj-cs"/>
              </a:rPr>
              <a:t>Organizzare e rappresentare dati quantitativi </a:t>
            </a:r>
            <a:endParaRPr lang="it-IT" sz="3600" dirty="0">
              <a:ea typeface="+mj-ea"/>
              <a:cs typeface="+mj-cs"/>
            </a:endParaRPr>
          </a:p>
        </p:txBody>
      </p:sp>
      <p:grpSp>
        <p:nvGrpSpPr>
          <p:cNvPr id="33794" name="Gruppo 2"/>
          <p:cNvGrpSpPr>
            <a:grpSpLocks/>
          </p:cNvGrpSpPr>
          <p:nvPr/>
        </p:nvGrpSpPr>
        <p:grpSpPr bwMode="auto">
          <a:xfrm>
            <a:off x="244475" y="1179513"/>
            <a:ext cx="5734050" cy="3335337"/>
            <a:chOff x="115461" y="1475184"/>
            <a:chExt cx="5465232" cy="3078643"/>
          </a:xfrm>
        </p:grpSpPr>
        <p:sp>
          <p:nvSpPr>
            <p:cNvPr id="2" name="Rettangolo 1"/>
            <p:cNvSpPr/>
            <p:nvPr/>
          </p:nvSpPr>
          <p:spPr>
            <a:xfrm>
              <a:off x="115461" y="1475184"/>
              <a:ext cx="5465232" cy="3078643"/>
            </a:xfrm>
            <a:prstGeom prst="rect">
              <a:avLst/>
            </a:prstGeom>
            <a:solidFill>
              <a:srgbClr val="FFFCD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  <p:pic>
          <p:nvPicPr>
            <p:cNvPr id="33798" name="Immagin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689" y="1586086"/>
              <a:ext cx="5245100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799" name="Immagin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339" y="2470384"/>
              <a:ext cx="5257800" cy="69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0" name="Immagine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689" y="3202282"/>
              <a:ext cx="5245100" cy="546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1" name="Immagine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339" y="3739446"/>
              <a:ext cx="5257800" cy="749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3795" name="Immagin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50" y="4713288"/>
            <a:ext cx="6008688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Immagine 1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5126038"/>
            <a:ext cx="1587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6525" y="376238"/>
            <a:ext cx="8826500" cy="8524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>
                <a:latin typeface="Tahoma" charset="0"/>
                <a:ea typeface="+mj-ea"/>
                <a:cs typeface="+mj-cs"/>
              </a:rPr>
              <a:t>Rappresentare dati </a:t>
            </a:r>
            <a:r>
              <a:rPr lang="it-IT" dirty="0" smtClean="0">
                <a:latin typeface="Tahoma" charset="0"/>
                <a:ea typeface="+mj-ea"/>
                <a:cs typeface="+mj-cs"/>
              </a:rPr>
              <a:t>quantitativi. Istogramma </a:t>
            </a:r>
            <a:endParaRPr lang="it-IT" dirty="0">
              <a:ea typeface="+mj-ea"/>
              <a:cs typeface="+mj-cs"/>
            </a:endParaRPr>
          </a:p>
        </p:txBody>
      </p:sp>
      <p:pic>
        <p:nvPicPr>
          <p:cNvPr id="35842" name="Immagin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1819275"/>
            <a:ext cx="4500563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346075" y="1073150"/>
            <a:ext cx="8382000" cy="546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t-IT" sz="1800" b="0" dirty="0">
                <a:solidFill>
                  <a:srgbClr val="000000"/>
                </a:solidFill>
              </a:rPr>
              <a:t>Fuori campo </a:t>
            </a:r>
            <a:r>
              <a:rPr lang="it-IT" sz="1800" b="0" dirty="0" smtClean="0">
                <a:solidFill>
                  <a:srgbClr val="000000"/>
                </a:solidFill>
              </a:rPr>
              <a:t>(home </a:t>
            </a:r>
            <a:r>
              <a:rPr lang="it-IT" sz="1800" b="0" dirty="0" err="1" smtClean="0">
                <a:solidFill>
                  <a:srgbClr val="000000"/>
                </a:solidFill>
              </a:rPr>
              <a:t>run</a:t>
            </a:r>
            <a:r>
              <a:rPr lang="it-IT" sz="1800" b="0" dirty="0" smtClean="0">
                <a:solidFill>
                  <a:srgbClr val="000000"/>
                </a:solidFill>
              </a:rPr>
              <a:t>) realizzati </a:t>
            </a:r>
            <a:r>
              <a:rPr lang="it-IT" sz="1800" b="0" dirty="0">
                <a:solidFill>
                  <a:srgbClr val="000000"/>
                </a:solidFill>
              </a:rPr>
              <a:t>nella Major League di Baseball nel 2004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4953000" y="1836738"/>
            <a:ext cx="3989388" cy="1262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it-IT" sz="1400" dirty="0">
                <a:latin typeface="+mn-lt"/>
              </a:rPr>
              <a:t>Tabella delle frequenze</a:t>
            </a:r>
          </a:p>
          <a:p>
            <a:pPr marL="273050" indent="-273050">
              <a:spcBef>
                <a:spcPts val="600"/>
              </a:spcBef>
              <a:buFont typeface="+mj-lt"/>
              <a:buAutoNum type="arabicPeriod"/>
              <a:defRPr/>
            </a:pPr>
            <a:r>
              <a:rPr lang="it-IT" sz="1400" b="0" dirty="0">
                <a:latin typeface="+mn-lt"/>
              </a:rPr>
              <a:t>Individuare valori: </a:t>
            </a:r>
            <a:r>
              <a:rPr lang="it-IT" sz="1400" b="0" i="1" dirty="0" err="1">
                <a:latin typeface="+mn-lt"/>
              </a:rPr>
              <a:t>Min</a:t>
            </a:r>
            <a:r>
              <a:rPr lang="it-IT" sz="1400" b="0" dirty="0">
                <a:latin typeface="+mn-lt"/>
              </a:rPr>
              <a:t> = 135, </a:t>
            </a:r>
            <a:r>
              <a:rPr lang="it-IT" sz="1400" b="0" i="1" dirty="0" err="1">
                <a:latin typeface="+mn-lt"/>
              </a:rPr>
              <a:t>Max</a:t>
            </a:r>
            <a:r>
              <a:rPr lang="it-IT" sz="1400" b="0" dirty="0">
                <a:latin typeface="+mn-lt"/>
              </a:rPr>
              <a:t> =242</a:t>
            </a:r>
          </a:p>
          <a:p>
            <a:pPr marL="273050" indent="-273050">
              <a:spcBef>
                <a:spcPts val="600"/>
              </a:spcBef>
              <a:buFont typeface="+mj-lt"/>
              <a:buAutoNum type="arabicPeriod"/>
              <a:defRPr/>
            </a:pPr>
            <a:r>
              <a:rPr lang="it-IT" sz="1400" b="0" dirty="0">
                <a:latin typeface="+mn-lt"/>
              </a:rPr>
              <a:t>Numero classi </a:t>
            </a:r>
            <a:r>
              <a:rPr lang="it-IT" sz="1400" b="0" i="1" dirty="0" err="1">
                <a:latin typeface="+mn-lt"/>
              </a:rPr>
              <a:t>n</a:t>
            </a:r>
            <a:r>
              <a:rPr lang="it-IT" sz="1400" b="0" i="1" dirty="0">
                <a:latin typeface="+mn-lt"/>
              </a:rPr>
              <a:t> </a:t>
            </a:r>
            <a:r>
              <a:rPr lang="it-IT" sz="1400" b="0" dirty="0">
                <a:latin typeface="+mn-lt"/>
              </a:rPr>
              <a:t>= 5</a:t>
            </a:r>
          </a:p>
          <a:p>
            <a:pPr marL="273050" indent="-273050">
              <a:spcBef>
                <a:spcPts val="600"/>
              </a:spcBef>
              <a:buFont typeface="+mj-lt"/>
              <a:buAutoNum type="arabicPeriod"/>
              <a:defRPr/>
            </a:pPr>
            <a:r>
              <a:rPr lang="it-IT" sz="1400" b="0" dirty="0">
                <a:latin typeface="+mn-lt"/>
              </a:rPr>
              <a:t>Larghezza classi = (242-135)/5 </a:t>
            </a:r>
            <a:r>
              <a:rPr lang="it-IT" sz="1400" b="0" dirty="0">
                <a:latin typeface="ＭＳ ゴシック"/>
                <a:ea typeface="ＭＳ ゴシック"/>
                <a:cs typeface="ＭＳ ゴシック"/>
              </a:rPr>
              <a:t>≅ 22</a:t>
            </a:r>
            <a:endParaRPr lang="it-IT" sz="1400" b="0" dirty="0">
              <a:latin typeface="+mn-lt"/>
            </a:endParaRPr>
          </a:p>
        </p:txBody>
      </p:sp>
      <p:graphicFrame>
        <p:nvGraphicFramePr>
          <p:cNvPr id="7" name="Tabella 6"/>
          <p:cNvGraphicFramePr>
            <a:graphicFrameLocks noGrp="1"/>
          </p:cNvGraphicFramePr>
          <p:nvPr/>
        </p:nvGraphicFramePr>
        <p:xfrm>
          <a:off x="4953000" y="3257550"/>
          <a:ext cx="3957638" cy="2054559"/>
        </p:xfrm>
        <a:graphic>
          <a:graphicData uri="http://schemas.openxmlformats.org/drawingml/2006/table">
            <a:tbl>
              <a:tblPr firstRow="1" firstCol="1" lastRow="1" bandCol="1">
                <a:tableStyleId>{616DA210-FB5B-4158-B5E0-FEB733F419BA}</a:tableStyleId>
              </a:tblPr>
              <a:tblGrid>
                <a:gridCol w="970456"/>
                <a:gridCol w="1015946"/>
                <a:gridCol w="985618"/>
                <a:gridCol w="985618"/>
              </a:tblGrid>
              <a:tr h="42910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1" u="none" strike="noStrike" dirty="0">
                          <a:effectLst/>
                        </a:rPr>
                        <a:t>Classi</a:t>
                      </a:r>
                      <a:endParaRPr lang="it-IT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107894" marB="107894"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1" u="none" strike="noStrike" dirty="0">
                          <a:effectLst/>
                        </a:rPr>
                        <a:t>Frequenza</a:t>
                      </a:r>
                      <a:endParaRPr lang="it-IT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1" u="none" strike="noStrike" dirty="0" err="1">
                          <a:effectLst/>
                        </a:rPr>
                        <a:t>Fr</a:t>
                      </a:r>
                      <a:r>
                        <a:rPr lang="it-IT" sz="1400" b="0" i="1" u="none" strike="noStrike" dirty="0">
                          <a:effectLst/>
                        </a:rPr>
                        <a:t>. Relativa</a:t>
                      </a:r>
                      <a:endParaRPr lang="it-IT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107894" marB="107894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1" u="none" strike="noStrike" dirty="0">
                          <a:effectLst/>
                        </a:rPr>
                        <a:t>Probabilità</a:t>
                      </a:r>
                      <a:endParaRPr lang="it-IT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107894" marB="107894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70854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135 - 156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10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0.34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34%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0854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157 - 178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3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0.10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10%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0854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179 - 200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6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0.21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21%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0854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201 - 222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6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0.21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21%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0854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223 - 244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4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0.14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14%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270854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Totale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29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1.00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u="none" strike="noStrike" dirty="0">
                          <a:effectLst/>
                        </a:rPr>
                        <a:t>100%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8" marR="36008" marT="28771" marB="28771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pic>
        <p:nvPicPr>
          <p:cNvPr id="35883" name="Immagin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5478463"/>
            <a:ext cx="6076950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61925"/>
            <a:ext cx="9047163" cy="7191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latin typeface="Tahoma" charset="0"/>
                <a:ea typeface="+mj-ea"/>
                <a:cs typeface="+mj-cs"/>
              </a:rPr>
              <a:t>Rappresentare </a:t>
            </a:r>
            <a:r>
              <a:rPr lang="it-IT" dirty="0">
                <a:latin typeface="Tahoma" charset="0"/>
                <a:ea typeface="+mj-ea"/>
                <a:cs typeface="+mj-cs"/>
              </a:rPr>
              <a:t>dati </a:t>
            </a:r>
            <a:r>
              <a:rPr lang="it-IT" dirty="0" smtClean="0">
                <a:latin typeface="Tahoma" charset="0"/>
                <a:ea typeface="+mj-ea"/>
                <a:cs typeface="+mj-cs"/>
              </a:rPr>
              <a:t>quantitativi. Istogramma </a:t>
            </a:r>
            <a:endParaRPr lang="it-IT" dirty="0">
              <a:ea typeface="+mj-ea"/>
              <a:cs typeface="+mj-cs"/>
            </a:endParaRPr>
          </a:p>
        </p:txBody>
      </p:sp>
      <p:pic>
        <p:nvPicPr>
          <p:cNvPr id="36866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815975"/>
            <a:ext cx="756126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5" t="8287"/>
          <a:stretch>
            <a:fillRect/>
          </a:stretch>
        </p:blipFill>
        <p:spPr bwMode="auto">
          <a:xfrm>
            <a:off x="0" y="2246313"/>
            <a:ext cx="4500563" cy="292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9" t="8777" r="2081" b="3000"/>
          <a:stretch>
            <a:fillRect/>
          </a:stretch>
        </p:blipFill>
        <p:spPr bwMode="auto">
          <a:xfrm>
            <a:off x="4397375" y="3617913"/>
            <a:ext cx="4500563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4870450" y="2414588"/>
            <a:ext cx="3914775" cy="1001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buFont typeface="Arial"/>
              <a:buChar char="•"/>
              <a:defRPr/>
            </a:pPr>
            <a:r>
              <a:rPr lang="it-IT" sz="1800" b="0" dirty="0">
                <a:latin typeface="+mn-lt"/>
              </a:rPr>
              <a:t>La scelta di un numero di classi pari a </a:t>
            </a:r>
            <a:r>
              <a:rPr lang="it-IT" sz="1800" b="0" i="1" dirty="0" err="1">
                <a:latin typeface="+mn-lt"/>
              </a:rPr>
              <a:t>n</a:t>
            </a:r>
            <a:r>
              <a:rPr lang="it-IT" sz="1800" b="0" dirty="0">
                <a:latin typeface="+mn-lt"/>
              </a:rPr>
              <a:t> = 8 descrive il data-set con maggiore/minore dettaglio?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7356475" y="3987800"/>
            <a:ext cx="998538" cy="461963"/>
          </a:xfrm>
          <a:prstGeom prst="rect">
            <a:avLst/>
          </a:prstGeom>
          <a:solidFill>
            <a:srgbClr val="FFFFFF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it-IT" b="0" i="1" dirty="0" err="1">
                <a:latin typeface="+mn-lt"/>
              </a:rPr>
              <a:t>n</a:t>
            </a:r>
            <a:r>
              <a:rPr lang="it-IT" b="0" dirty="0">
                <a:latin typeface="+mn-lt"/>
              </a:rPr>
              <a:t> = 8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3101975" y="2514600"/>
            <a:ext cx="996950" cy="460375"/>
          </a:xfrm>
          <a:prstGeom prst="rect">
            <a:avLst/>
          </a:prstGeom>
          <a:solidFill>
            <a:srgbClr val="FFFFFF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it-IT" b="0" i="1" dirty="0" err="1">
                <a:latin typeface="+mn-lt"/>
              </a:rPr>
              <a:t>n</a:t>
            </a:r>
            <a:r>
              <a:rPr lang="it-IT" b="0" dirty="0">
                <a:latin typeface="+mn-lt"/>
              </a:rPr>
              <a:t> = 5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66725" y="5316538"/>
            <a:ext cx="3914775" cy="696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buFont typeface="Arial"/>
              <a:buChar char="•"/>
              <a:defRPr/>
            </a:pPr>
            <a:r>
              <a:rPr lang="it-IT" sz="1800" b="0" dirty="0">
                <a:latin typeface="+mn-lt"/>
              </a:rPr>
              <a:t>Descrivi le differenze fra gli istogrammi 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Frequenza cumulativa. Ogiva</a:t>
            </a:r>
            <a:endParaRPr lang="it-IT" dirty="0">
              <a:ea typeface="+mj-ea"/>
              <a:cs typeface="+mj-cs"/>
            </a:endParaRPr>
          </a:p>
        </p:txBody>
      </p:sp>
      <p:pic>
        <p:nvPicPr>
          <p:cNvPr id="37890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88" y="1177925"/>
            <a:ext cx="622141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Immagin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3" y="2109788"/>
            <a:ext cx="52832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038" y="3332163"/>
            <a:ext cx="3281362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Immagin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30"/>
          <a:stretch>
            <a:fillRect/>
          </a:stretch>
        </p:blipFill>
        <p:spPr bwMode="auto">
          <a:xfrm>
            <a:off x="92075" y="3463925"/>
            <a:ext cx="3619500" cy="303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Immagine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397500"/>
            <a:ext cx="5257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5715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Forma dell’Istogramma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28638" y="893763"/>
            <a:ext cx="82899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1800" b="0" dirty="0">
                <a:latin typeface="+mn-lt"/>
              </a:rPr>
              <a:t>Un istogramma può avere forma </a:t>
            </a:r>
            <a:r>
              <a:rPr lang="it-IT" sz="1800" i="1" u="sng" dirty="0">
                <a:solidFill>
                  <a:srgbClr val="0000FF"/>
                </a:solidFill>
                <a:latin typeface="+mn-lt"/>
              </a:rPr>
              <a:t>Simmetrica</a:t>
            </a:r>
            <a:r>
              <a:rPr lang="it-IT" sz="1800" b="0" dirty="0">
                <a:latin typeface="+mn-lt"/>
              </a:rPr>
              <a:t>, </a:t>
            </a:r>
            <a:r>
              <a:rPr lang="it-IT" sz="1800" i="1" u="sng" dirty="0">
                <a:solidFill>
                  <a:srgbClr val="0000FF"/>
                </a:solidFill>
                <a:latin typeface="+mn-lt"/>
              </a:rPr>
              <a:t>Asimmetrica</a:t>
            </a:r>
            <a:r>
              <a:rPr lang="it-IT" sz="1800" b="0" dirty="0">
                <a:latin typeface="+mn-lt"/>
              </a:rPr>
              <a:t>, </a:t>
            </a:r>
            <a:r>
              <a:rPr lang="it-IT" sz="1800" i="1" u="sng" dirty="0">
                <a:solidFill>
                  <a:srgbClr val="0000FF"/>
                </a:solidFill>
                <a:latin typeface="+mn-lt"/>
              </a:rPr>
              <a:t>Uniforme</a:t>
            </a:r>
            <a:r>
              <a:rPr lang="it-IT" sz="1800" b="0" dirty="0">
                <a:latin typeface="+mn-lt"/>
              </a:rPr>
              <a:t>, …   </a:t>
            </a:r>
          </a:p>
        </p:txBody>
      </p:sp>
      <p:pic>
        <p:nvPicPr>
          <p:cNvPr id="38915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47"/>
          <a:stretch>
            <a:fillRect/>
          </a:stretch>
        </p:blipFill>
        <p:spPr bwMode="auto">
          <a:xfrm>
            <a:off x="527050" y="1260475"/>
            <a:ext cx="6145213" cy="133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Immagin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6" b="9193"/>
          <a:stretch>
            <a:fillRect/>
          </a:stretch>
        </p:blipFill>
        <p:spPr bwMode="auto">
          <a:xfrm>
            <a:off x="566738" y="3268663"/>
            <a:ext cx="5830887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517525" y="2598738"/>
            <a:ext cx="79248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it-IT" sz="1800" b="0" dirty="0">
                <a:latin typeface="+mn-lt"/>
              </a:rPr>
              <a:t>Un istogramma si definisce </a:t>
            </a:r>
            <a:r>
              <a:rPr lang="it-IT" sz="1800" i="1" dirty="0">
                <a:latin typeface="+mn-lt"/>
              </a:rPr>
              <a:t>Simmetrico</a:t>
            </a:r>
            <a:r>
              <a:rPr lang="it-IT" sz="1800" b="0" dirty="0">
                <a:latin typeface="+mn-lt"/>
              </a:rPr>
              <a:t> se ha la medesima distribuzione delle frequenze rispetto ad una classe centrale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517525" y="4514850"/>
            <a:ext cx="8220075" cy="646113"/>
          </a:xfrm>
          <a:prstGeom prst="rect">
            <a:avLst/>
          </a:prstGeom>
          <a:solidFill>
            <a:srgbClr val="FFFFFF"/>
          </a:solidFill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it-IT" sz="1800" b="0" dirty="0">
                <a:latin typeface="+mn-lt"/>
              </a:rPr>
              <a:t>Un istogramma si definisce </a:t>
            </a:r>
            <a:r>
              <a:rPr lang="it-IT" sz="1800" i="1" u="sng" dirty="0">
                <a:solidFill>
                  <a:srgbClr val="0000FF"/>
                </a:solidFill>
                <a:latin typeface="+mn-lt"/>
              </a:rPr>
              <a:t>Asimmetrico verso destra </a:t>
            </a:r>
            <a:r>
              <a:rPr lang="it-IT" sz="1800" b="0" dirty="0">
                <a:latin typeface="+mn-lt"/>
              </a:rPr>
              <a:t>(a) o </a:t>
            </a:r>
            <a:r>
              <a:rPr lang="it-IT" sz="1800" i="1" u="sng" dirty="0">
                <a:solidFill>
                  <a:srgbClr val="0000FF"/>
                </a:solidFill>
                <a:latin typeface="+mn-lt"/>
              </a:rPr>
              <a:t>verso sinistra </a:t>
            </a:r>
            <a:r>
              <a:rPr lang="it-IT" sz="1800" b="0" dirty="0">
                <a:latin typeface="+mn-lt"/>
              </a:rPr>
              <a:t>(b) se ha una coda destra (sinistra) con classi di bassa frequenza.</a:t>
            </a:r>
          </a:p>
        </p:txBody>
      </p:sp>
      <p:sp>
        <p:nvSpPr>
          <p:cNvPr id="38919" name="Rettangolo 10"/>
          <p:cNvSpPr>
            <a:spLocks noChangeArrowheads="1"/>
          </p:cNvSpPr>
          <p:nvPr/>
        </p:nvSpPr>
        <p:spPr bwMode="auto">
          <a:xfrm>
            <a:off x="3019721" y="3372016"/>
            <a:ext cx="4032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sz="1400" b="0" dirty="0">
                <a:solidFill>
                  <a:srgbClr val="292934"/>
                </a:solidFill>
                <a:latin typeface="Arial" charset="0"/>
              </a:rPr>
              <a:t>(a) </a:t>
            </a:r>
            <a:endParaRPr lang="it-IT" sz="1800" dirty="0"/>
          </a:p>
        </p:txBody>
      </p:sp>
      <p:sp>
        <p:nvSpPr>
          <p:cNvPr id="38920" name="Rettangolo 11"/>
          <p:cNvSpPr>
            <a:spLocks noChangeArrowheads="1"/>
          </p:cNvSpPr>
          <p:nvPr/>
        </p:nvSpPr>
        <p:spPr bwMode="auto">
          <a:xfrm>
            <a:off x="4031426" y="3395945"/>
            <a:ext cx="404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sz="1400" b="0" dirty="0">
                <a:solidFill>
                  <a:srgbClr val="292934"/>
                </a:solidFill>
                <a:latin typeface="Arial" charset="0"/>
              </a:rPr>
              <a:t>(b) </a:t>
            </a:r>
            <a:endParaRPr lang="it-IT" sz="1800" dirty="0"/>
          </a:p>
        </p:txBody>
      </p:sp>
      <p:pic>
        <p:nvPicPr>
          <p:cNvPr id="38921" name="Immagin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878"/>
          <a:stretch>
            <a:fillRect/>
          </a:stretch>
        </p:blipFill>
        <p:spPr bwMode="auto">
          <a:xfrm>
            <a:off x="477838" y="5135563"/>
            <a:ext cx="3173412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CasellaDiTesto 13"/>
          <p:cNvSpPr txBox="1"/>
          <p:nvPr/>
        </p:nvSpPr>
        <p:spPr>
          <a:xfrm>
            <a:off x="3786188" y="5360988"/>
            <a:ext cx="4762500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1800" b="0" dirty="0">
                <a:latin typeface="+mn-lt"/>
              </a:rPr>
              <a:t>Un istogramma si definisce </a:t>
            </a:r>
            <a:r>
              <a:rPr lang="it-IT" sz="1800" i="1" u="sng" dirty="0">
                <a:solidFill>
                  <a:srgbClr val="0000FF"/>
                </a:solidFill>
                <a:latin typeface="+mn-lt"/>
              </a:rPr>
              <a:t>Uniforme</a:t>
            </a:r>
            <a:r>
              <a:rPr lang="it-IT" sz="1800" b="0" dirty="0">
                <a:latin typeface="+mn-lt"/>
              </a:rPr>
              <a:t> se ha classi di pari frequenza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88900"/>
            <a:ext cx="8132763" cy="9032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600" dirty="0">
                <a:latin typeface="Tahoma" charset="0"/>
                <a:ea typeface="+mj-ea"/>
                <a:cs typeface="+mj-cs"/>
              </a:rPr>
              <a:t>Diagramma Gambo-Foglia</a:t>
            </a:r>
          </a:p>
        </p:txBody>
      </p:sp>
      <p:graphicFrame>
        <p:nvGraphicFramePr>
          <p:cNvPr id="14694" name="Group 358"/>
          <p:cNvGraphicFramePr>
            <a:graphicFrameLocks noGrp="1"/>
          </p:cNvGraphicFramePr>
          <p:nvPr/>
        </p:nvGraphicFramePr>
        <p:xfrm>
          <a:off x="533400" y="1757363"/>
          <a:ext cx="8305800" cy="66198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54038"/>
                <a:gridCol w="552450"/>
                <a:gridCol w="554037"/>
                <a:gridCol w="552450"/>
                <a:gridCol w="554038"/>
                <a:gridCol w="554037"/>
                <a:gridCol w="552450"/>
                <a:gridCol w="558800"/>
                <a:gridCol w="552450"/>
                <a:gridCol w="554038"/>
                <a:gridCol w="554037"/>
                <a:gridCol w="552450"/>
                <a:gridCol w="554038"/>
                <a:gridCol w="552450"/>
                <a:gridCol w="554037"/>
              </a:tblGrid>
              <a:tr h="350837">
                <a:tc gridSpan="1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Concentrazione urinaria di Pb in 15 bambini di un insediamento residenziale (</a:t>
                      </a:r>
                      <a:r>
                        <a:rPr kumimoji="0" lang="it-IT" sz="12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mmol</a:t>
                      </a:r>
                      <a:r>
                        <a:rPr kumimoji="0" lang="it-IT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/24h). 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horzOverflow="overflow">
                    <a:solidFill>
                      <a:srgbClr val="FFFCD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0.6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2.6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0.1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1.1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0.4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2.0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0.8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1.3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3.6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1.7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1.9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1.9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1.5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2.2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horzOverflow="overflow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/>
                          <a:cs typeface="Tahoma"/>
                        </a:rPr>
                        <a:t>1.2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/>
                        <a:cs typeface="Tahoma"/>
                      </a:endParaRPr>
                    </a:p>
                  </a:txBody>
                  <a:tcPr horzOverflow="overflow">
                    <a:solidFill>
                      <a:srgbClr val="FFFCD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560" name="Group 1032"/>
          <p:cNvGraphicFramePr>
            <a:graphicFrameLocks noGrp="1"/>
          </p:cNvGraphicFramePr>
          <p:nvPr/>
        </p:nvGraphicFramePr>
        <p:xfrm>
          <a:off x="5086350" y="2695575"/>
          <a:ext cx="3067050" cy="1539875"/>
        </p:xfrm>
        <a:graphic>
          <a:graphicData uri="http://schemas.openxmlformats.org/drawingml/2006/table">
            <a:tbl>
              <a:tblPr/>
              <a:tblGrid>
                <a:gridCol w="725488"/>
                <a:gridCol w="423862"/>
                <a:gridCol w="347663"/>
                <a:gridCol w="358775"/>
                <a:gridCol w="320675"/>
                <a:gridCol w="292100"/>
                <a:gridCol w="293687"/>
                <a:gridCol w="304800"/>
              </a:tblGrid>
              <a:tr h="2743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Gambo</a:t>
                      </a: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Foglie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207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4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6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8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9" marB="45729"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</a:tr>
              <a:tr h="3159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3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5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7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9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9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</a:tr>
              <a:tr h="3128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6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9" marB="45729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</a:tr>
              <a:tr h="3159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3</a:t>
                      </a:r>
                    </a:p>
                  </a:txBody>
                  <a:tcPr marT="45729" marB="45729" anchor="ctr" horzOverflow="overflow">
                    <a:lnL cap="flat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itchFamily="34" charset="0"/>
                        </a:rPr>
                        <a:t>6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9" marB="45729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CD2"/>
                    </a:solidFill>
                  </a:tcPr>
                </a:tc>
              </a:tr>
            </a:tbl>
          </a:graphicData>
        </a:graphic>
      </p:graphicFrame>
      <p:sp>
        <p:nvSpPr>
          <p:cNvPr id="14618" name="Text Box 282"/>
          <p:cNvSpPr txBox="1">
            <a:spLocks noChangeArrowheads="1"/>
          </p:cNvSpPr>
          <p:nvPr/>
        </p:nvSpPr>
        <p:spPr bwMode="auto">
          <a:xfrm>
            <a:off x="533400" y="4227513"/>
            <a:ext cx="738505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810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AutoNum type="arabicPeriod"/>
            </a:pPr>
            <a:r>
              <a:rPr lang="it-IT" sz="1400" b="0">
                <a:solidFill>
                  <a:srgbClr val="292934"/>
                </a:solidFill>
                <a:latin typeface="Tahoma" charset="0"/>
              </a:rPr>
              <a:t>Intervallo. Min=0.1, Max = 3.6</a:t>
            </a:r>
          </a:p>
          <a:p>
            <a:pPr eaLnBrk="1" hangingPunct="1">
              <a:spcBef>
                <a:spcPct val="20000"/>
              </a:spcBef>
              <a:buFontTx/>
              <a:buAutoNum type="arabicPeriod"/>
            </a:pPr>
            <a:r>
              <a:rPr lang="it-IT" sz="1400" b="0">
                <a:solidFill>
                  <a:srgbClr val="292934"/>
                </a:solidFill>
                <a:latin typeface="Tahoma" charset="0"/>
              </a:rPr>
              <a:t>Gambi. [Pb] per unità discrete: 0, 1, 2, 3 </a:t>
            </a:r>
            <a:r>
              <a:rPr lang="it-IT" sz="1400" b="0">
                <a:solidFill>
                  <a:srgbClr val="292934"/>
                </a:solidFill>
                <a:latin typeface="Symbol" charset="0"/>
              </a:rPr>
              <a:t>m</a:t>
            </a:r>
            <a:r>
              <a:rPr lang="it-IT" sz="1400" b="0">
                <a:solidFill>
                  <a:srgbClr val="292934"/>
                </a:solidFill>
                <a:latin typeface="Tahoma" charset="0"/>
              </a:rPr>
              <a:t>mol/24h</a:t>
            </a:r>
          </a:p>
          <a:p>
            <a:pPr eaLnBrk="1" hangingPunct="1">
              <a:spcBef>
                <a:spcPct val="20000"/>
              </a:spcBef>
              <a:buFontTx/>
              <a:buAutoNum type="arabicPeriod"/>
            </a:pPr>
            <a:r>
              <a:rPr lang="it-IT" sz="1400" b="0">
                <a:solidFill>
                  <a:srgbClr val="292934"/>
                </a:solidFill>
                <a:latin typeface="Tahoma" charset="0"/>
              </a:rPr>
              <a:t>Foglie. Decimali della [Pb] in [0.1, 0.9], [1.0, 1.9], [2.0, 2.9], [3.0, 3.9]</a:t>
            </a:r>
          </a:p>
        </p:txBody>
      </p:sp>
      <p:sp>
        <p:nvSpPr>
          <p:cNvPr id="41036" name="Text Box 283"/>
          <p:cNvSpPr txBox="1">
            <a:spLocks noChangeArrowheads="1"/>
          </p:cNvSpPr>
          <p:nvPr/>
        </p:nvSpPr>
        <p:spPr bwMode="auto">
          <a:xfrm>
            <a:off x="519113" y="941388"/>
            <a:ext cx="8255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Arial" charset="0"/>
              <a:buChar char="•"/>
            </a:pPr>
            <a:r>
              <a:rPr lang="it-IT" sz="1600">
                <a:solidFill>
                  <a:srgbClr val="292934"/>
                </a:solidFill>
                <a:latin typeface="Tahoma" charset="0"/>
              </a:rPr>
              <a:t>Lo </a:t>
            </a:r>
            <a:r>
              <a:rPr lang="it-IT" sz="1800">
                <a:solidFill>
                  <a:srgbClr val="292934"/>
                </a:solidFill>
                <a:latin typeface="Tahoma" charset="0"/>
              </a:rPr>
              <a:t>Stem &amp; Leaf display</a:t>
            </a:r>
            <a:r>
              <a:rPr lang="it-IT" sz="1600">
                <a:solidFill>
                  <a:srgbClr val="292934"/>
                </a:solidFill>
                <a:latin typeface="Tahoma" charset="0"/>
              </a:rPr>
              <a:t> (Tukey 1977), è una </a:t>
            </a:r>
            <a:r>
              <a:rPr lang="it-IT" sz="1800">
                <a:solidFill>
                  <a:srgbClr val="292934"/>
                </a:solidFill>
                <a:latin typeface="Tahoma" charset="0"/>
              </a:rPr>
              <a:t>Tabella</a:t>
            </a:r>
            <a:r>
              <a:rPr lang="it-IT" sz="1600">
                <a:solidFill>
                  <a:srgbClr val="292934"/>
                </a:solidFill>
                <a:latin typeface="Tahoma" charset="0"/>
              </a:rPr>
              <a:t> con l</a:t>
            </a:r>
            <a:r>
              <a:rPr lang="ja-JP" altLang="it-IT" sz="1600">
                <a:solidFill>
                  <a:srgbClr val="292934"/>
                </a:solidFill>
                <a:latin typeface="Tahoma" charset="0"/>
              </a:rPr>
              <a:t>’</a:t>
            </a:r>
            <a:r>
              <a:rPr lang="it-IT" altLang="ja-JP" sz="1600">
                <a:solidFill>
                  <a:srgbClr val="292934"/>
                </a:solidFill>
                <a:latin typeface="Tahoma" charset="0"/>
              </a:rPr>
              <a:t>aspetto di un </a:t>
            </a:r>
            <a:r>
              <a:rPr lang="it-IT" altLang="ja-JP" sz="1800">
                <a:solidFill>
                  <a:srgbClr val="292934"/>
                </a:solidFill>
                <a:latin typeface="Tahoma" charset="0"/>
              </a:rPr>
              <a:t>Istogramma</a:t>
            </a:r>
            <a:r>
              <a:rPr lang="it-IT" altLang="ja-JP" sz="1600">
                <a:solidFill>
                  <a:srgbClr val="292934"/>
                </a:solidFill>
                <a:latin typeface="Tahoma" charset="0"/>
              </a:rPr>
              <a:t> che mantiene il dettaglio dei valori originali</a:t>
            </a:r>
            <a:r>
              <a:rPr lang="it-IT" altLang="ja-JP" sz="1600" b="0">
                <a:solidFill>
                  <a:srgbClr val="292934"/>
                </a:solidFill>
                <a:latin typeface="Tahoma" charset="0"/>
              </a:rPr>
              <a:t>. </a:t>
            </a:r>
            <a:endParaRPr lang="it-IT" sz="1600" b="0">
              <a:solidFill>
                <a:srgbClr val="292934"/>
              </a:solidFill>
              <a:latin typeface="Tahoma" charset="0"/>
            </a:endParaRPr>
          </a:p>
        </p:txBody>
      </p:sp>
      <p:sp>
        <p:nvSpPr>
          <p:cNvPr id="14622" name="Text Box 286"/>
          <p:cNvSpPr txBox="1">
            <a:spLocks noChangeArrowheads="1"/>
          </p:cNvSpPr>
          <p:nvPr/>
        </p:nvSpPr>
        <p:spPr bwMode="auto">
          <a:xfrm>
            <a:off x="533400" y="5260975"/>
            <a:ext cx="810101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it-IT" sz="1400" b="0">
                <a:solidFill>
                  <a:srgbClr val="292934"/>
                </a:solidFill>
                <a:latin typeface="Tahoma" charset="0"/>
              </a:rPr>
              <a:t>Minimo = 0.1; Massimo = 3.6; Intervallo (Range) = Max - Min</a:t>
            </a:r>
            <a:r>
              <a:rPr lang="it-IT" sz="1400" b="0">
                <a:solidFill>
                  <a:srgbClr val="292934"/>
                </a:solidFill>
              </a:rPr>
              <a:t> = </a:t>
            </a:r>
            <a:r>
              <a:rPr lang="it-IT" sz="1400" b="0">
                <a:solidFill>
                  <a:srgbClr val="292934"/>
                </a:solidFill>
                <a:latin typeface="Tahoma" charset="0"/>
              </a:rPr>
              <a:t>3.5. </a:t>
            </a:r>
          </a:p>
          <a:p>
            <a:pPr eaLnBrk="1" hangingPunct="1">
              <a:spcBef>
                <a:spcPct val="20000"/>
              </a:spcBef>
            </a:pPr>
            <a:r>
              <a:rPr lang="it-IT" sz="1400" b="0">
                <a:solidFill>
                  <a:srgbClr val="292934"/>
                </a:solidFill>
                <a:latin typeface="Tahoma" charset="0"/>
              </a:rPr>
              <a:t>Valore Centrale (Mediana) = 1.5; valore in 8° posizione</a:t>
            </a:r>
          </a:p>
          <a:p>
            <a:pPr eaLnBrk="1" hangingPunct="1">
              <a:spcBef>
                <a:spcPct val="20000"/>
              </a:spcBef>
            </a:pPr>
            <a:r>
              <a:rPr lang="it-IT" sz="1400" b="0">
                <a:solidFill>
                  <a:srgbClr val="292934"/>
                </a:solidFill>
                <a:latin typeface="Tahoma" charset="0"/>
              </a:rPr>
              <a:t>Valore in 4° posizione = 0.8 (??), Valore in 12° posizione = 2.0 (??) </a:t>
            </a:r>
          </a:p>
        </p:txBody>
      </p:sp>
      <p:sp>
        <p:nvSpPr>
          <p:cNvPr id="41038" name="Text Box 289"/>
          <p:cNvSpPr txBox="1">
            <a:spLocks noChangeArrowheads="1"/>
          </p:cNvSpPr>
          <p:nvPr/>
        </p:nvSpPr>
        <p:spPr bwMode="auto">
          <a:xfrm>
            <a:off x="544513" y="2778125"/>
            <a:ext cx="4802187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88925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40000"/>
              </a:spcBef>
            </a:pPr>
            <a:r>
              <a:rPr lang="it-IT" sz="1800" b="0">
                <a:solidFill>
                  <a:srgbClr val="292934"/>
                </a:solidFill>
                <a:latin typeface="Tahoma" charset="0"/>
              </a:rPr>
              <a:t>Procedura in 3 passi</a:t>
            </a:r>
            <a:r>
              <a:rPr lang="it-IT" sz="1400" b="0">
                <a:solidFill>
                  <a:srgbClr val="292934"/>
                </a:solidFill>
                <a:latin typeface="Tahoma" charset="0"/>
              </a:rPr>
              <a:t> </a:t>
            </a:r>
          </a:p>
          <a:p>
            <a:pPr eaLnBrk="1" hangingPunct="1">
              <a:spcBef>
                <a:spcPct val="40000"/>
              </a:spcBef>
              <a:buFontTx/>
              <a:buAutoNum type="arabicPeriod"/>
            </a:pPr>
            <a:r>
              <a:rPr lang="it-IT" sz="1400">
                <a:solidFill>
                  <a:srgbClr val="292934"/>
                </a:solidFill>
                <a:latin typeface="Tahoma" charset="0"/>
              </a:rPr>
              <a:t>Intervallo</a:t>
            </a:r>
            <a:r>
              <a:rPr lang="it-IT" sz="1400" b="0">
                <a:solidFill>
                  <a:srgbClr val="292934"/>
                </a:solidFill>
                <a:latin typeface="Tahoma" charset="0"/>
              </a:rPr>
              <a:t>. Valori Max e Min </a:t>
            </a:r>
          </a:p>
          <a:p>
            <a:pPr eaLnBrk="1" hangingPunct="1">
              <a:spcBef>
                <a:spcPct val="40000"/>
              </a:spcBef>
              <a:buFontTx/>
              <a:buAutoNum type="arabicPeriod"/>
            </a:pPr>
            <a:r>
              <a:rPr lang="it-IT" sz="1400">
                <a:solidFill>
                  <a:srgbClr val="292934"/>
                </a:solidFill>
                <a:latin typeface="Tahoma" charset="0"/>
              </a:rPr>
              <a:t>Gambi</a:t>
            </a:r>
            <a:r>
              <a:rPr lang="it-IT" sz="1400" b="0">
                <a:solidFill>
                  <a:srgbClr val="292934"/>
                </a:solidFill>
                <a:latin typeface="Tahoma" charset="0"/>
              </a:rPr>
              <a:t>. Classi di valori che sintetizzano i dati.</a:t>
            </a:r>
          </a:p>
          <a:p>
            <a:pPr eaLnBrk="1" hangingPunct="1">
              <a:spcBef>
                <a:spcPct val="40000"/>
              </a:spcBef>
              <a:buFontTx/>
              <a:buAutoNum type="arabicPeriod"/>
            </a:pPr>
            <a:r>
              <a:rPr lang="it-IT" sz="1400">
                <a:solidFill>
                  <a:srgbClr val="292934"/>
                </a:solidFill>
                <a:latin typeface="Tahoma" charset="0"/>
              </a:rPr>
              <a:t>Foglie</a:t>
            </a:r>
            <a:r>
              <a:rPr lang="it-IT" sz="1400" b="0">
                <a:solidFill>
                  <a:srgbClr val="292934"/>
                </a:solidFill>
                <a:latin typeface="Tahoma" charset="0"/>
              </a:rPr>
              <a:t>. Valori misurati in modo ordinato.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18" grpId="0" autoUpdateAnimBg="0"/>
      <p:bldP spid="14622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7239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Dot Plot</a:t>
            </a:r>
            <a:endParaRPr lang="it-IT" dirty="0">
              <a:ea typeface="+mj-ea"/>
              <a:cs typeface="+mj-cs"/>
            </a:endParaRPr>
          </a:p>
        </p:txBody>
      </p:sp>
      <p:pic>
        <p:nvPicPr>
          <p:cNvPr id="41986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089025"/>
            <a:ext cx="7116762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Immagin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8" y="5600700"/>
            <a:ext cx="5399087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8" name="Immagin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6"/>
          <a:stretch>
            <a:fillRect/>
          </a:stretch>
        </p:blipFill>
        <p:spPr bwMode="auto">
          <a:xfrm>
            <a:off x="644525" y="2454275"/>
            <a:ext cx="47625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Immagin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11"/>
          <a:stretch>
            <a:fillRect/>
          </a:stretch>
        </p:blipFill>
        <p:spPr bwMode="auto">
          <a:xfrm>
            <a:off x="4679950" y="4241800"/>
            <a:ext cx="408940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98450"/>
            <a:ext cx="8229600" cy="7715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Dot Plot</a:t>
            </a:r>
            <a:endParaRPr lang="it-IT" dirty="0">
              <a:ea typeface="+mj-ea"/>
              <a:cs typeface="+mj-cs"/>
            </a:endParaRPr>
          </a:p>
        </p:txBody>
      </p:sp>
      <p:pic>
        <p:nvPicPr>
          <p:cNvPr id="43010" name="Immagin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" y="2670175"/>
            <a:ext cx="3960813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Immagin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6"/>
          <a:stretch>
            <a:fillRect/>
          </a:stretch>
        </p:blipFill>
        <p:spPr bwMode="auto">
          <a:xfrm>
            <a:off x="431800" y="1008063"/>
            <a:ext cx="3960813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88" y="2840038"/>
            <a:ext cx="4427537" cy="34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4973638" y="1198563"/>
            <a:ext cx="3844925" cy="708025"/>
          </a:xfrm>
          <a:prstGeom prst="rect">
            <a:avLst/>
          </a:prstGeom>
          <a:solidFill>
            <a:srgbClr val="FFFCD2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it-IT" sz="2000" b="0" dirty="0">
                <a:latin typeface="+mn-lt"/>
              </a:rPr>
              <a:t>Confronta i </a:t>
            </a:r>
            <a:r>
              <a:rPr lang="it-IT" sz="2000" b="0" dirty="0" err="1">
                <a:latin typeface="+mn-lt"/>
              </a:rPr>
              <a:t>DotPlot</a:t>
            </a:r>
            <a:r>
              <a:rPr lang="it-IT" sz="2000" b="0" dirty="0">
                <a:latin typeface="+mn-lt"/>
              </a:rPr>
              <a:t> ottenuti dalle Tabelle 2.26 e 2.27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76238" y="4362450"/>
            <a:ext cx="410368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Arial"/>
              <a:buChar char="•"/>
              <a:defRPr/>
            </a:pPr>
            <a:r>
              <a:rPr lang="it-IT" sz="1800" b="0" dirty="0">
                <a:latin typeface="+mn-lt"/>
              </a:rPr>
              <a:t>Posizione dei valori….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it-IT" sz="1800" b="0" dirty="0">
                <a:latin typeface="+mn-lt"/>
              </a:rPr>
              <a:t>Concentrazione dei valori….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it-IT" sz="1800" b="0" dirty="0">
                <a:latin typeface="+mn-lt"/>
              </a:rPr>
              <a:t>Dispersione dei valori….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it-IT" sz="1800" b="0" dirty="0">
                <a:latin typeface="+mn-lt"/>
              </a:rPr>
              <a:t>Presenza di valori estremali…</a:t>
            </a:r>
            <a:r>
              <a:rPr lang="it-IT" sz="1800" dirty="0">
                <a:latin typeface="+mn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49238"/>
            <a:ext cx="8229600" cy="7794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Esempio #1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534988" y="1003300"/>
            <a:ext cx="8302625" cy="186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algn="just">
              <a:spcAft>
                <a:spcPts val="600"/>
              </a:spcAft>
              <a:buFont typeface="Arial"/>
              <a:buChar char="•"/>
              <a:defRPr/>
            </a:pPr>
            <a:r>
              <a:rPr lang="it-IT" sz="2000" spc="-100" dirty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Istogramma con classi a Singolo Valore</a:t>
            </a:r>
          </a:p>
          <a:p>
            <a:pPr marL="285750" indent="-285750" algn="just">
              <a:buFont typeface="Lucida Grande"/>
              <a:buChar char="-"/>
              <a:defRPr/>
            </a:pPr>
            <a:r>
              <a:rPr lang="it-IT" sz="1800" b="0" spc="-100" dirty="0">
                <a:solidFill>
                  <a:srgbClr val="000000"/>
                </a:solidFill>
                <a:latin typeface="+mn-lt"/>
                <a:ea typeface="+mj-ea"/>
                <a:cs typeface="+mj-cs"/>
              </a:rPr>
              <a:t>L’amministrazione di una grande città vuole sapere quante automobili possiedono i nuclei famigliari residenti nel quartiere  centro. Scelte a caso 44 famiglie ha rilevato il numero di automobili da esse possedute e lo ha riportato nella tabella che segue.</a:t>
            </a:r>
          </a:p>
          <a:p>
            <a:pPr marL="285750" indent="-285750" algn="just">
              <a:buFont typeface="Lucida Grande"/>
              <a:buChar char="-"/>
              <a:defRPr/>
            </a:pPr>
            <a:r>
              <a:rPr lang="it-IT" sz="1800" b="0" spc="-100" dirty="0">
                <a:solidFill>
                  <a:srgbClr val="000000"/>
                </a:solidFill>
                <a:latin typeface="+mn-lt"/>
                <a:ea typeface="+mj-ea"/>
                <a:cs typeface="+mj-cs"/>
              </a:rPr>
              <a:t>Costruisci la tabella di distribuzione delle frequenze, delle frequenze relative  ed il relativo istogramma. </a:t>
            </a:r>
            <a:endParaRPr lang="it-IT" sz="1400" dirty="0">
              <a:solidFill>
                <a:srgbClr val="000000"/>
              </a:solidFill>
              <a:latin typeface="+mn-lt"/>
            </a:endParaRPr>
          </a:p>
        </p:txBody>
      </p:sp>
      <p:graphicFrame>
        <p:nvGraphicFramePr>
          <p:cNvPr id="7" name="Tabel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403503"/>
              </p:ext>
            </p:extLst>
          </p:nvPr>
        </p:nvGraphicFramePr>
        <p:xfrm>
          <a:off x="843457" y="2943011"/>
          <a:ext cx="3632200" cy="1026160"/>
        </p:xfrm>
        <a:graphic>
          <a:graphicData uri="http://schemas.openxmlformats.org/drawingml/2006/table">
            <a:tbl>
              <a:tblPr bandRow="1">
                <a:tableStyleId>{284E427A-3D55-4303-BF80-6455036E1DE7}</a:tableStyleId>
              </a:tblPr>
              <a:tblGrid>
                <a:gridCol w="330200"/>
                <a:gridCol w="330200"/>
                <a:gridCol w="330200"/>
                <a:gridCol w="330200"/>
                <a:gridCol w="330200"/>
                <a:gridCol w="330200"/>
                <a:gridCol w="330200"/>
                <a:gridCol w="330200"/>
                <a:gridCol w="330200"/>
                <a:gridCol w="330200"/>
                <a:gridCol w="330200"/>
              </a:tblGrid>
              <a:tr h="25654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5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1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1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2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0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0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1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1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2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1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1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5654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1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3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3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0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2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2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5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1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2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3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4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5654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2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1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2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2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1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1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2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2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1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1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1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5654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4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2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1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1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2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2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1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1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4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1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3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gradFill flip="none" rotWithShape="1">
                      <a:gsLst>
                        <a:gs pos="0">
                          <a:srgbClr val="FFFCD2"/>
                        </a:gs>
                        <a:gs pos="100000">
                          <a:prstClr val="white"/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617539" y="4444257"/>
            <a:ext cx="8208940" cy="143116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Font typeface="Lucida Grande"/>
              <a:buChar char="-"/>
              <a:defRPr/>
            </a:pPr>
            <a:r>
              <a:rPr lang="it-IT" sz="1800" b="0" spc="-100" dirty="0" smtClean="0">
                <a:solidFill>
                  <a:srgbClr val="000000"/>
                </a:solidFill>
                <a:latin typeface="Arial"/>
              </a:rPr>
              <a:t>Con MINITAB costruisci </a:t>
            </a:r>
            <a:r>
              <a:rPr lang="it-IT" sz="1800" b="0" spc="-100" dirty="0">
                <a:solidFill>
                  <a:srgbClr val="000000"/>
                </a:solidFill>
                <a:latin typeface="Arial"/>
              </a:rPr>
              <a:t>l’istogramma </a:t>
            </a:r>
            <a:r>
              <a:rPr lang="it-IT" sz="1800" b="0" spc="-100" dirty="0" smtClean="0">
                <a:solidFill>
                  <a:srgbClr val="000000"/>
                </a:solidFill>
                <a:latin typeface="Arial"/>
              </a:rPr>
              <a:t>delle frequenze</a:t>
            </a:r>
            <a:endParaRPr lang="it-IT" sz="1800" b="0" spc="-100" dirty="0">
              <a:solidFill>
                <a:srgbClr val="000000"/>
              </a:solidFill>
              <a:latin typeface="Arial"/>
            </a:endParaRPr>
          </a:p>
          <a:p>
            <a:pPr marL="285750" indent="-285750" algn="just">
              <a:spcAft>
                <a:spcPts val="600"/>
              </a:spcAft>
              <a:buFont typeface="Lucida Grande"/>
              <a:buChar char="-"/>
              <a:defRPr/>
            </a:pPr>
            <a:r>
              <a:rPr lang="it-IT" sz="1800" b="0" spc="-100" dirty="0" smtClean="0">
                <a:solidFill>
                  <a:srgbClr val="000000"/>
                </a:solidFill>
                <a:latin typeface="Arial"/>
                <a:ea typeface="+mj-ea"/>
                <a:cs typeface="+mj-cs"/>
              </a:rPr>
              <a:t>Individua </a:t>
            </a:r>
            <a:r>
              <a:rPr lang="it-IT" sz="1800" b="0" spc="-100" dirty="0">
                <a:solidFill>
                  <a:srgbClr val="000000"/>
                </a:solidFill>
                <a:latin typeface="Arial"/>
                <a:ea typeface="+mj-ea"/>
                <a:cs typeface="+mj-cs"/>
              </a:rPr>
              <a:t>in MINITAB </a:t>
            </a:r>
            <a:r>
              <a:rPr lang="it-IT" sz="1800" b="0" spc="-100" dirty="0" smtClean="0">
                <a:solidFill>
                  <a:srgbClr val="000000"/>
                </a:solidFill>
                <a:latin typeface="Arial"/>
                <a:ea typeface="+mj-ea"/>
                <a:cs typeface="+mj-cs"/>
              </a:rPr>
              <a:t>la procedura per calcolare la </a:t>
            </a:r>
            <a:r>
              <a:rPr lang="it-IT" sz="1800" b="0" spc="-100" dirty="0">
                <a:solidFill>
                  <a:srgbClr val="000000"/>
                </a:solidFill>
                <a:latin typeface="Arial"/>
                <a:ea typeface="+mj-ea"/>
                <a:cs typeface="+mj-cs"/>
              </a:rPr>
              <a:t>frequenza </a:t>
            </a:r>
            <a:r>
              <a:rPr lang="it-IT" sz="1800" b="0" spc="-100" dirty="0" smtClean="0">
                <a:solidFill>
                  <a:srgbClr val="000000"/>
                </a:solidFill>
                <a:latin typeface="Arial"/>
                <a:ea typeface="+mj-ea"/>
                <a:cs typeface="+mj-cs"/>
              </a:rPr>
              <a:t>relativa</a:t>
            </a:r>
            <a:endParaRPr lang="it-IT" sz="1800" b="0" spc="-100" dirty="0">
              <a:solidFill>
                <a:srgbClr val="000000"/>
              </a:solidFill>
              <a:latin typeface="Arial"/>
              <a:ea typeface="+mj-ea"/>
              <a:cs typeface="+mj-cs"/>
            </a:endParaRPr>
          </a:p>
          <a:p>
            <a:pPr marL="285750" indent="-285750" algn="just">
              <a:spcAft>
                <a:spcPts val="600"/>
              </a:spcAft>
              <a:buFont typeface="Lucida Grande"/>
              <a:buChar char="-"/>
              <a:defRPr/>
            </a:pPr>
            <a:r>
              <a:rPr lang="it-IT" sz="1800" b="0" spc="-100" dirty="0" smtClean="0">
                <a:solidFill>
                  <a:srgbClr val="000000"/>
                </a:solidFill>
                <a:latin typeface="+mn-lt"/>
                <a:ea typeface="+mj-ea"/>
                <a:cs typeface="+mj-cs"/>
              </a:rPr>
              <a:t>Con MINITAB rappresenta </a:t>
            </a:r>
            <a:r>
              <a:rPr lang="it-IT" sz="1800" b="0" spc="-100" dirty="0">
                <a:solidFill>
                  <a:srgbClr val="000000"/>
                </a:solidFill>
                <a:latin typeface="+mn-lt"/>
                <a:ea typeface="+mj-ea"/>
                <a:cs typeface="+mj-cs"/>
              </a:rPr>
              <a:t>i dati in </a:t>
            </a:r>
            <a:r>
              <a:rPr lang="it-IT" sz="1800" b="0" spc="-100" dirty="0" smtClean="0">
                <a:solidFill>
                  <a:srgbClr val="000000"/>
                </a:solidFill>
                <a:latin typeface="+mn-lt"/>
                <a:ea typeface="+mj-ea"/>
                <a:cs typeface="+mj-cs"/>
              </a:rPr>
              <a:t>tabella </a:t>
            </a:r>
            <a:r>
              <a:rPr lang="it-IT" sz="1800" b="0" spc="-100" dirty="0">
                <a:solidFill>
                  <a:srgbClr val="000000"/>
                </a:solidFill>
                <a:latin typeface="+mn-lt"/>
                <a:ea typeface="+mj-ea"/>
                <a:cs typeface="+mj-cs"/>
              </a:rPr>
              <a:t>tramite un Dot Plot. </a:t>
            </a:r>
          </a:p>
          <a:p>
            <a:pPr marL="285750" indent="-285750" algn="just">
              <a:spcAft>
                <a:spcPts val="600"/>
              </a:spcAft>
              <a:buFont typeface="Lucida Grande"/>
              <a:buChar char="-"/>
              <a:defRPr/>
            </a:pPr>
            <a:r>
              <a:rPr lang="it-IT" sz="1800" b="0" spc="-100" dirty="0" smtClean="0">
                <a:solidFill>
                  <a:srgbClr val="000000"/>
                </a:solidFill>
                <a:latin typeface="Arial"/>
                <a:ea typeface="+mj-ea"/>
                <a:cs typeface="+mj-cs"/>
              </a:rPr>
              <a:t>Esegui il Dot Plot dei  valori raccolti nel quartiere A e B e confrontali.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74663"/>
            <a:ext cx="7899400" cy="67786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>
                <a:ea typeface="+mj-ea"/>
                <a:cs typeface="+mj-cs"/>
              </a:rPr>
              <a:t>Indicatori Riassuntivi </a:t>
            </a:r>
            <a:r>
              <a:rPr lang="it-IT" dirty="0" smtClean="0">
                <a:ea typeface="+mj-ea"/>
                <a:cs typeface="+mj-cs"/>
              </a:rPr>
              <a:t>dei </a:t>
            </a:r>
            <a:r>
              <a:rPr lang="it-IT" dirty="0">
                <a:ea typeface="+mj-ea"/>
                <a:cs typeface="+mj-cs"/>
              </a:rPr>
              <a:t>Dati</a:t>
            </a:r>
          </a:p>
        </p:txBody>
      </p:sp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274638" y="1279525"/>
            <a:ext cx="8272462" cy="500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57200" indent="-457200">
              <a:lnSpc>
                <a:spcPct val="114000"/>
              </a:lnSpc>
              <a:spcBef>
                <a:spcPts val="400"/>
              </a:spcBef>
              <a:buFont typeface="Arial"/>
              <a:buChar char="•"/>
              <a:defRPr/>
            </a:pPr>
            <a:r>
              <a:rPr lang="it-IT" sz="2800" dirty="0">
                <a:solidFill>
                  <a:srgbClr val="292934"/>
                </a:solidFill>
                <a:latin typeface="+mn-lt"/>
              </a:rPr>
              <a:t>Notazioni algebriche</a:t>
            </a:r>
          </a:p>
          <a:p>
            <a:pPr marL="717550" lvl="1" indent="-271463">
              <a:lnSpc>
                <a:spcPct val="114000"/>
              </a:lnSpc>
              <a:spcBef>
                <a:spcPts val="400"/>
              </a:spcBef>
              <a:buFont typeface="Lucida Grande"/>
              <a:buChar char="-"/>
              <a:tabLst>
                <a:tab pos="717550" algn="l"/>
              </a:tabLst>
              <a:defRPr/>
            </a:pPr>
            <a:r>
              <a:rPr lang="it-IT" b="0" dirty="0">
                <a:solidFill>
                  <a:srgbClr val="292934"/>
                </a:solidFill>
                <a:latin typeface="+mn-lt"/>
              </a:rPr>
              <a:t>Data-Set, Singolo Dato, Sommatoria, ….</a:t>
            </a:r>
          </a:p>
          <a:p>
            <a:pPr marL="457200" indent="-457200">
              <a:lnSpc>
                <a:spcPct val="114000"/>
              </a:lnSpc>
              <a:spcBef>
                <a:spcPts val="400"/>
              </a:spcBef>
              <a:buFont typeface="Arial"/>
              <a:buChar char="•"/>
              <a:defRPr/>
            </a:pPr>
            <a:r>
              <a:rPr lang="it-IT" sz="2800" dirty="0">
                <a:solidFill>
                  <a:srgbClr val="292934"/>
                </a:solidFill>
                <a:latin typeface="+mn-lt"/>
              </a:rPr>
              <a:t>Indicatori di Tendenza centrale</a:t>
            </a:r>
          </a:p>
          <a:p>
            <a:pPr marL="717550" lvl="1" indent="-271463">
              <a:lnSpc>
                <a:spcPct val="114000"/>
              </a:lnSpc>
              <a:spcBef>
                <a:spcPts val="400"/>
              </a:spcBef>
              <a:buFont typeface="Lucida Grande"/>
              <a:buChar char="-"/>
              <a:defRPr/>
            </a:pPr>
            <a:r>
              <a:rPr lang="it-IT" b="0" dirty="0">
                <a:solidFill>
                  <a:srgbClr val="292934"/>
                </a:solidFill>
                <a:latin typeface="+mn-lt"/>
              </a:rPr>
              <a:t>Media, Mediana e Moda</a:t>
            </a:r>
          </a:p>
          <a:p>
            <a:pPr marL="457200" indent="-457200">
              <a:lnSpc>
                <a:spcPct val="114000"/>
              </a:lnSpc>
              <a:spcBef>
                <a:spcPts val="400"/>
              </a:spcBef>
              <a:buFont typeface="Arial"/>
              <a:buChar char="•"/>
              <a:defRPr/>
            </a:pPr>
            <a:r>
              <a:rPr lang="it-IT" sz="2800" dirty="0">
                <a:solidFill>
                  <a:srgbClr val="292934"/>
                </a:solidFill>
                <a:latin typeface="+mn-lt"/>
              </a:rPr>
              <a:t>Indicatori di Dispersione</a:t>
            </a:r>
          </a:p>
          <a:p>
            <a:pPr marL="717550" lvl="1" indent="-271463">
              <a:lnSpc>
                <a:spcPct val="114000"/>
              </a:lnSpc>
              <a:spcBef>
                <a:spcPts val="400"/>
              </a:spcBef>
              <a:buFont typeface="Lucida Grande"/>
              <a:buChar char="-"/>
              <a:defRPr/>
            </a:pPr>
            <a:r>
              <a:rPr lang="it-IT" b="0" dirty="0">
                <a:solidFill>
                  <a:srgbClr val="292934"/>
                </a:solidFill>
                <a:latin typeface="+mn-lt"/>
              </a:rPr>
              <a:t>Intervallo Minimo-Massimo o </a:t>
            </a:r>
            <a:r>
              <a:rPr lang="it-IT" b="0" i="1" dirty="0" err="1">
                <a:solidFill>
                  <a:srgbClr val="292934"/>
                </a:solidFill>
                <a:latin typeface="+mn-lt"/>
              </a:rPr>
              <a:t>Range</a:t>
            </a:r>
            <a:r>
              <a:rPr lang="it-IT" b="0" dirty="0">
                <a:solidFill>
                  <a:srgbClr val="292934"/>
                </a:solidFill>
                <a:latin typeface="+mn-lt"/>
              </a:rPr>
              <a:t>, Intervallo Interquartile (IQR), Varianza e Deviazione Standard, Scarto Quadratico Medio, ….</a:t>
            </a:r>
          </a:p>
          <a:p>
            <a:pPr marL="457200" indent="-457200">
              <a:lnSpc>
                <a:spcPct val="114000"/>
              </a:lnSpc>
              <a:spcBef>
                <a:spcPts val="400"/>
              </a:spcBef>
              <a:buFont typeface="Arial"/>
              <a:buChar char="•"/>
              <a:defRPr/>
            </a:pPr>
            <a:r>
              <a:rPr lang="it-IT" sz="2800" dirty="0">
                <a:solidFill>
                  <a:srgbClr val="292934"/>
                </a:solidFill>
                <a:latin typeface="+mn-lt"/>
              </a:rPr>
              <a:t>Indicatori di Posizione</a:t>
            </a:r>
          </a:p>
          <a:p>
            <a:pPr marL="717550" lvl="1" indent="-271463">
              <a:lnSpc>
                <a:spcPct val="114000"/>
              </a:lnSpc>
              <a:spcBef>
                <a:spcPts val="400"/>
              </a:spcBef>
              <a:buFont typeface="Lucida Grande"/>
              <a:buChar char="-"/>
              <a:defRPr/>
            </a:pPr>
            <a:r>
              <a:rPr lang="it-IT" b="0" dirty="0">
                <a:solidFill>
                  <a:srgbClr val="292934"/>
                </a:solidFill>
                <a:latin typeface="+mn-lt"/>
              </a:rPr>
              <a:t>Quartili, Percentili, Rango Percentile, Box-Plot, 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5900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4400" dirty="0" smtClean="0">
                <a:ea typeface="+mj-ea"/>
                <a:cs typeface="+mj-cs"/>
              </a:rPr>
              <a:t>Argomenti Trattati</a:t>
            </a:r>
            <a:endParaRPr lang="it-IT" sz="4400" dirty="0">
              <a:ea typeface="+mj-ea"/>
              <a:cs typeface="+mj-cs"/>
            </a:endParaRPr>
          </a:p>
        </p:txBody>
      </p:sp>
      <p:sp>
        <p:nvSpPr>
          <p:cNvPr id="16386" name="Rectangle 3"/>
          <p:cNvSpPr txBox="1">
            <a:spLocks noChangeArrowheads="1"/>
          </p:cNvSpPr>
          <p:nvPr/>
        </p:nvSpPr>
        <p:spPr bwMode="auto">
          <a:xfrm>
            <a:off x="454025" y="1096963"/>
            <a:ext cx="8280400" cy="2019300"/>
          </a:xfrm>
          <a:prstGeom prst="rect">
            <a:avLst/>
          </a:prstGeom>
          <a:solidFill>
            <a:srgbClr val="FFFC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2563" indent="-182563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446088" indent="-269875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buSzPct val="100000"/>
              <a:buFontTx/>
              <a:buChar char="•"/>
            </a:pPr>
            <a:r>
              <a:rPr lang="it-IT" sz="1600">
                <a:solidFill>
                  <a:srgbClr val="000000"/>
                </a:solidFill>
                <a:latin typeface="Arial" charset="0"/>
              </a:rPr>
              <a:t>Statistica</a:t>
            </a:r>
          </a:p>
          <a:p>
            <a:pPr lvl="1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Symbol" charset="0"/>
              <a:buChar char="-"/>
            </a:pPr>
            <a:r>
              <a:rPr lang="it-IT" sz="1400" b="0">
                <a:solidFill>
                  <a:srgbClr val="000000"/>
                </a:solidFill>
                <a:latin typeface="Arial" charset="0"/>
              </a:rPr>
              <a:t>Termini e definizioni della Statistica:  esperimento, variabili, osservazioni, data-set, …. Spazio campionario, Popolazione, campione, ….; Indagine conoscitiva, campionamento casuale, stratificato , ….</a:t>
            </a:r>
            <a:endParaRPr lang="it-IT" sz="140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spcBef>
                <a:spcPts val="600"/>
              </a:spcBef>
              <a:buSzPct val="100000"/>
              <a:buFontTx/>
              <a:buChar char="•"/>
            </a:pPr>
            <a:r>
              <a:rPr lang="it-IT" sz="1600">
                <a:solidFill>
                  <a:srgbClr val="000000"/>
                </a:solidFill>
                <a:latin typeface="Arial" charset="0"/>
              </a:rPr>
              <a:t>Rappresentazione dei dati </a:t>
            </a:r>
          </a:p>
          <a:p>
            <a:pPr lvl="1"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Symbol" charset="0"/>
              <a:buChar char="-"/>
            </a:pPr>
            <a:r>
              <a:rPr lang="it-IT" sz="1400" b="0">
                <a:solidFill>
                  <a:srgbClr val="000000"/>
                </a:solidFill>
                <a:latin typeface="Arial" charset="0"/>
              </a:rPr>
              <a:t>Tabelle e grafici. Frequenza, assoluta, relativa, cumulativa, percentuale ….,  Indici di posizione e dispersione: media, mediana…, deviazione standard, range, ….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66725" y="3095625"/>
            <a:ext cx="848201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6213" indent="-176213">
              <a:spcBef>
                <a:spcPct val="20000"/>
              </a:spcBef>
              <a:buFontTx/>
              <a:buChar char="•"/>
              <a:defRPr/>
            </a:pPr>
            <a:r>
              <a:rPr lang="it-IT" sz="1600" dirty="0">
                <a:solidFill>
                  <a:srgbClr val="000000"/>
                </a:solidFill>
                <a:latin typeface="+mn-lt"/>
              </a:rPr>
              <a:t>Probabilità</a:t>
            </a:r>
            <a:r>
              <a:rPr lang="it-IT" sz="1600" b="0" dirty="0">
                <a:solidFill>
                  <a:srgbClr val="000000"/>
                </a:solidFill>
                <a:latin typeface="+mn-lt"/>
              </a:rPr>
              <a:t> </a:t>
            </a:r>
          </a:p>
          <a:p>
            <a:pPr marL="446088" lvl="1" indent="-269875">
              <a:spcBef>
                <a:spcPct val="20000"/>
              </a:spcBef>
              <a:buClr>
                <a:schemeClr val="accent1"/>
              </a:buClr>
              <a:buSzPct val="85000"/>
              <a:buFont typeface="Symbol" charset="0"/>
              <a:buChar char="-"/>
              <a:defRPr/>
            </a:pPr>
            <a:r>
              <a:rPr lang="it-IT" sz="1400" b="0" dirty="0">
                <a:solidFill>
                  <a:srgbClr val="000000"/>
                </a:solidFill>
                <a:latin typeface="+mn-lt"/>
                <a:ea typeface="+mn-ea"/>
              </a:rPr>
              <a:t>Definizione e calcolo della probabilità. Variabili casuali discrete e continue. Curva di distribuzione di probabilità Normale e Binomiale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66725" y="4017963"/>
            <a:ext cx="8462963" cy="2562225"/>
          </a:xfrm>
          <a:prstGeom prst="rect">
            <a:avLst/>
          </a:prstGeom>
          <a:solidFill>
            <a:srgbClr val="FFFCD2"/>
          </a:solidFill>
          <a:ln>
            <a:noFill/>
          </a:ln>
          <a:extLst/>
        </p:spPr>
        <p:txBody>
          <a:bodyPr/>
          <a:lstStyle/>
          <a:p>
            <a:pPr marL="176213" indent="-176213">
              <a:spcBef>
                <a:spcPct val="20000"/>
              </a:spcBef>
              <a:buFontTx/>
              <a:buChar char="•"/>
              <a:defRPr/>
            </a:pPr>
            <a:r>
              <a:rPr lang="it-IT" sz="1600" dirty="0">
                <a:solidFill>
                  <a:srgbClr val="000000"/>
                </a:solidFill>
                <a:latin typeface="+mn-lt"/>
              </a:rPr>
              <a:t>Elementi di Statistica Inferenziale</a:t>
            </a:r>
          </a:p>
          <a:p>
            <a:pPr marL="446088" lvl="1" indent="-269875">
              <a:spcBef>
                <a:spcPct val="20000"/>
              </a:spcBef>
              <a:buClr>
                <a:schemeClr val="accent1"/>
              </a:buClr>
              <a:buSzPct val="85000"/>
              <a:buFont typeface="Symbol" charset="0"/>
              <a:buChar char="-"/>
              <a:defRPr/>
            </a:pPr>
            <a:r>
              <a:rPr lang="it-IT" sz="1400" b="0" dirty="0">
                <a:solidFill>
                  <a:srgbClr val="000000"/>
                </a:solidFill>
                <a:latin typeface="+mn-lt"/>
                <a:ea typeface="+mn-ea"/>
              </a:rPr>
              <a:t>Stima puntuale e di intervallo. Teorema del limite centrale. Distribuzioni Campionarie </a:t>
            </a:r>
          </a:p>
          <a:p>
            <a:pPr marL="176213" indent="-176213">
              <a:spcBef>
                <a:spcPct val="20000"/>
              </a:spcBef>
              <a:buFontTx/>
              <a:buChar char="•"/>
              <a:defRPr/>
            </a:pPr>
            <a:r>
              <a:rPr lang="it-IT" sz="1600" dirty="0">
                <a:solidFill>
                  <a:srgbClr val="000000"/>
                </a:solidFill>
                <a:latin typeface="+mn-lt"/>
              </a:rPr>
              <a:t>Verifica di Ipotesi</a:t>
            </a:r>
          </a:p>
          <a:p>
            <a:pPr marL="446088" lvl="1" indent="-269875">
              <a:spcBef>
                <a:spcPct val="20000"/>
              </a:spcBef>
              <a:buClr>
                <a:schemeClr val="accent1"/>
              </a:buClr>
              <a:buSzPct val="85000"/>
              <a:buFont typeface="Symbol" charset="0"/>
              <a:buChar char="-"/>
              <a:defRPr/>
            </a:pPr>
            <a:r>
              <a:rPr lang="it-IT" sz="1400" b="0" dirty="0">
                <a:solidFill>
                  <a:srgbClr val="000000"/>
                </a:solidFill>
                <a:latin typeface="+mn-lt"/>
                <a:ea typeface="+mn-ea"/>
              </a:rPr>
              <a:t>Media di una popolazione e Confronto fra medie di 2 popolazioni. Confronto fra proporzioni</a:t>
            </a:r>
          </a:p>
          <a:p>
            <a:pPr marL="4763" indent="-285750">
              <a:spcBef>
                <a:spcPct val="20000"/>
              </a:spcBef>
              <a:buSzPct val="100000"/>
              <a:buFont typeface="Arial"/>
              <a:buChar char="•"/>
              <a:defRPr/>
            </a:pPr>
            <a:r>
              <a:rPr lang="it-IT" sz="1600" dirty="0">
                <a:solidFill>
                  <a:srgbClr val="000000"/>
                </a:solidFill>
                <a:latin typeface="+mn-lt"/>
              </a:rPr>
              <a:t>Chi-</a:t>
            </a:r>
            <a:r>
              <a:rPr lang="it-IT" sz="1600" dirty="0" err="1">
                <a:solidFill>
                  <a:srgbClr val="000000"/>
                </a:solidFill>
                <a:latin typeface="+mn-lt"/>
              </a:rPr>
              <a:t>Square</a:t>
            </a:r>
            <a:r>
              <a:rPr lang="it-IT" sz="1600">
                <a:solidFill>
                  <a:srgbClr val="000000"/>
                </a:solidFill>
                <a:latin typeface="+mn-lt"/>
              </a:rPr>
              <a:t> </a:t>
            </a:r>
            <a:r>
              <a:rPr lang="it-IT" sz="1600" smtClean="0">
                <a:solidFill>
                  <a:srgbClr val="000000"/>
                </a:solidFill>
                <a:latin typeface="+mn-lt"/>
              </a:rPr>
              <a:t>Test</a:t>
            </a:r>
            <a:endParaRPr lang="it-IT" sz="1600" dirty="0">
              <a:solidFill>
                <a:srgbClr val="000000"/>
              </a:solidFill>
              <a:latin typeface="+mn-lt"/>
            </a:endParaRPr>
          </a:p>
          <a:p>
            <a:pPr marL="461963" lvl="1" indent="-285750">
              <a:spcBef>
                <a:spcPct val="20000"/>
              </a:spcBef>
              <a:buSzPct val="100000"/>
              <a:buFont typeface="Lucida Grande"/>
              <a:buChar char="­"/>
              <a:defRPr/>
            </a:pPr>
            <a:r>
              <a:rPr lang="it-IT" sz="1400" b="0" dirty="0">
                <a:solidFill>
                  <a:srgbClr val="000000"/>
                </a:solidFill>
                <a:latin typeface="+mn-lt"/>
                <a:ea typeface="+mn-ea"/>
              </a:rPr>
              <a:t>Distribuzione del </a:t>
            </a:r>
            <a:r>
              <a:rPr lang="it-IT" sz="1400" b="0" dirty="0">
                <a:solidFill>
                  <a:srgbClr val="000000"/>
                </a:solidFill>
                <a:latin typeface="Symbol" charset="2"/>
                <a:ea typeface="+mn-ea"/>
                <a:cs typeface="Symbol" charset="2"/>
              </a:rPr>
              <a:t>c</a:t>
            </a:r>
            <a:r>
              <a:rPr lang="it-IT" sz="1400" b="0" dirty="0">
                <a:solidFill>
                  <a:srgbClr val="000000"/>
                </a:solidFill>
                <a:latin typeface="+mn-lt"/>
                <a:ea typeface="+mn-ea"/>
              </a:rPr>
              <a:t>2, Test di Adattamento (</a:t>
            </a:r>
            <a:r>
              <a:rPr lang="it-IT" sz="1400" b="0" dirty="0" err="1">
                <a:solidFill>
                  <a:srgbClr val="000000"/>
                </a:solidFill>
                <a:latin typeface="+mn-lt"/>
                <a:ea typeface="+mn-ea"/>
              </a:rPr>
              <a:t>Goodness</a:t>
            </a:r>
            <a:r>
              <a:rPr lang="it-IT" sz="1400" b="0" dirty="0">
                <a:solidFill>
                  <a:srgbClr val="000000"/>
                </a:solidFill>
                <a:latin typeface="+mn-lt"/>
                <a:ea typeface="+mn-ea"/>
              </a:rPr>
              <a:t>-of-</a:t>
            </a:r>
            <a:r>
              <a:rPr lang="it-IT" sz="1400" b="0" dirty="0" err="1">
                <a:solidFill>
                  <a:srgbClr val="000000"/>
                </a:solidFill>
                <a:latin typeface="+mn-lt"/>
                <a:ea typeface="+mn-ea"/>
              </a:rPr>
              <a:t>Fit</a:t>
            </a:r>
            <a:r>
              <a:rPr lang="it-IT" sz="1400" b="0" dirty="0">
                <a:solidFill>
                  <a:srgbClr val="000000"/>
                </a:solidFill>
                <a:latin typeface="+mn-lt"/>
                <a:ea typeface="+mn-ea"/>
              </a:rPr>
              <a:t> Test); Tabelle di contingenza; Test di Indipendenza e Omogeneità; Inferenza sulla varianza di popolazione</a:t>
            </a:r>
          </a:p>
          <a:p>
            <a:pPr marL="4763" indent="-285750">
              <a:spcBef>
                <a:spcPct val="20000"/>
              </a:spcBef>
              <a:buSzPct val="100000"/>
              <a:buFont typeface="Arial"/>
              <a:buChar char="•"/>
              <a:defRPr/>
            </a:pPr>
            <a:r>
              <a:rPr lang="it-IT" sz="1600" dirty="0">
                <a:solidFill>
                  <a:srgbClr val="000000"/>
                </a:solidFill>
                <a:latin typeface="+mn-lt"/>
              </a:rPr>
              <a:t>Correlazione e Regressione </a:t>
            </a:r>
            <a:r>
              <a:rPr lang="it-IT" sz="1600" dirty="0" smtClean="0">
                <a:solidFill>
                  <a:srgbClr val="000000"/>
                </a:solidFill>
                <a:latin typeface="+mn-lt"/>
              </a:rPr>
              <a:t>Lineare</a:t>
            </a:r>
            <a:endParaRPr lang="it-IT" sz="1400" dirty="0">
              <a:solidFill>
                <a:srgbClr val="000000"/>
              </a:solidFill>
              <a:latin typeface="+mn-lt"/>
            </a:endParaRPr>
          </a:p>
          <a:p>
            <a:pPr marL="446088" lvl="1" indent="-269875">
              <a:spcBef>
                <a:spcPct val="20000"/>
              </a:spcBef>
              <a:buClr>
                <a:schemeClr val="accent1"/>
              </a:buClr>
              <a:buSzPct val="85000"/>
              <a:buFont typeface="Symbol" charset="0"/>
              <a:buChar char="-"/>
              <a:defRPr/>
            </a:pPr>
            <a:r>
              <a:rPr lang="it-IT" sz="1400" b="0" dirty="0" err="1">
                <a:solidFill>
                  <a:srgbClr val="000000"/>
                </a:solidFill>
                <a:latin typeface="+mn-lt"/>
                <a:ea typeface="+mn-ea"/>
              </a:rPr>
              <a:t>Scatter</a:t>
            </a:r>
            <a:r>
              <a:rPr lang="it-IT" sz="1400" b="0" dirty="0">
                <a:solidFill>
                  <a:srgbClr val="000000"/>
                </a:solidFill>
                <a:latin typeface="+mn-lt"/>
                <a:ea typeface="+mn-ea"/>
              </a:rPr>
              <a:t> plot; Analisi di Correlazione,…., </a:t>
            </a:r>
            <a:r>
              <a:rPr lang="en-US" sz="1400" b="0" dirty="0" err="1">
                <a:latin typeface="+mn-lt"/>
              </a:rPr>
              <a:t>Regressione</a:t>
            </a:r>
            <a:r>
              <a:rPr lang="en-US" sz="1400" b="0" dirty="0">
                <a:latin typeface="+mn-lt"/>
              </a:rPr>
              <a:t> </a:t>
            </a:r>
            <a:r>
              <a:rPr lang="en-US" sz="1400" b="0" dirty="0" err="1">
                <a:latin typeface="+mn-lt"/>
              </a:rPr>
              <a:t>Lineare</a:t>
            </a:r>
            <a:r>
              <a:rPr lang="en-US" sz="1400" b="0" dirty="0">
                <a:latin typeface="+mn-lt"/>
              </a:rPr>
              <a:t> </a:t>
            </a:r>
            <a:r>
              <a:rPr lang="en-US" sz="1400" b="0" dirty="0" err="1">
                <a:latin typeface="+mn-lt"/>
              </a:rPr>
              <a:t>Semplice</a:t>
            </a:r>
            <a:r>
              <a:rPr lang="en-US" sz="1400" b="0" dirty="0">
                <a:latin typeface="+mn-lt"/>
              </a:rPr>
              <a:t> e </a:t>
            </a:r>
            <a:r>
              <a:rPr lang="en-US" sz="1400" b="0" dirty="0" err="1">
                <a:latin typeface="+mn-lt"/>
              </a:rPr>
              <a:t>Multipla</a:t>
            </a:r>
            <a:endParaRPr lang="en-US" sz="1400" b="0" dirty="0">
              <a:latin typeface="+mn-l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09563"/>
            <a:ext cx="8537575" cy="114776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200" dirty="0" smtClean="0">
                <a:ea typeface="+mj-ea"/>
                <a:cs typeface="+mj-cs"/>
              </a:rPr>
              <a:t>Misura di Tendenza centrale per dati Non Raggruppati</a:t>
            </a:r>
            <a:endParaRPr lang="it-IT" sz="3200" dirty="0">
              <a:ea typeface="+mj-ea"/>
              <a:cs typeface="+mj-cs"/>
            </a:endParaRPr>
          </a:p>
        </p:txBody>
      </p:sp>
      <p:sp>
        <p:nvSpPr>
          <p:cNvPr id="46082" name="Segnaposto contenuto 2"/>
          <p:cNvSpPr>
            <a:spLocks noGrp="1"/>
          </p:cNvSpPr>
          <p:nvPr>
            <p:ph idx="1"/>
          </p:nvPr>
        </p:nvSpPr>
        <p:spPr>
          <a:xfrm>
            <a:off x="457200" y="1565276"/>
            <a:ext cx="8397875" cy="4617668"/>
          </a:xfrm>
        </p:spPr>
        <p:txBody>
          <a:bodyPr/>
          <a:lstStyle/>
          <a:p>
            <a:pPr algn="just" eaLnBrk="1" hangingPunct="1">
              <a:spcAft>
                <a:spcPts val="600"/>
              </a:spcAft>
            </a:pPr>
            <a:r>
              <a:rPr lang="it-IT" sz="1800" dirty="0">
                <a:latin typeface="Arial" charset="0"/>
              </a:rPr>
              <a:t>È utile rappresentare un insieme di dati o </a:t>
            </a:r>
            <a:r>
              <a:rPr lang="it-IT" sz="1800" b="1" i="1" u="sng" dirty="0">
                <a:solidFill>
                  <a:srgbClr val="0000FF"/>
                </a:solidFill>
                <a:latin typeface="Arial" charset="0"/>
              </a:rPr>
              <a:t>data-set</a:t>
            </a:r>
            <a:r>
              <a:rPr lang="it-IT" sz="1800" dirty="0">
                <a:latin typeface="Arial" charset="0"/>
              </a:rPr>
              <a:t> da analizzare con </a:t>
            </a:r>
            <a:r>
              <a:rPr lang="it-IT" sz="1800" b="1" i="1" u="sng" dirty="0">
                <a:solidFill>
                  <a:srgbClr val="0000FF"/>
                </a:solidFill>
                <a:latin typeface="Arial" charset="0"/>
              </a:rPr>
              <a:t>misure numeriche riassuntive</a:t>
            </a:r>
            <a:r>
              <a:rPr lang="it-IT" sz="1800" dirty="0">
                <a:latin typeface="Arial" charset="0"/>
              </a:rPr>
              <a:t> chiamate valori tipici. Le misure numeriche riassuntive sono utilizzate per descrivere in forma numerica la curva della distribuzione delle frequenze dei valori misurati.    </a:t>
            </a:r>
          </a:p>
          <a:p>
            <a:pPr algn="just" eaLnBrk="1" hangingPunct="1">
              <a:spcAft>
                <a:spcPts val="600"/>
              </a:spcAft>
            </a:pPr>
            <a:r>
              <a:rPr lang="it-IT" sz="1800" dirty="0">
                <a:latin typeface="Arial" charset="0"/>
              </a:rPr>
              <a:t>Una </a:t>
            </a:r>
            <a:r>
              <a:rPr lang="it-IT" sz="1800" b="1" i="1" u="sng" dirty="0">
                <a:solidFill>
                  <a:srgbClr val="0000FF"/>
                </a:solidFill>
                <a:latin typeface="Arial" charset="0"/>
              </a:rPr>
              <a:t>misura di tendenza centrale </a:t>
            </a:r>
            <a:r>
              <a:rPr lang="it-IT" sz="1800" dirty="0">
                <a:latin typeface="Arial" charset="0"/>
              </a:rPr>
              <a:t>è un indicatore della posizione centrale di un istogramma o di una curva di distribuzione delle frequenze. Le misure di tendenza centrale usate più di frequente sono la </a:t>
            </a:r>
            <a:r>
              <a:rPr lang="it-IT" sz="1800" b="1" i="1" u="sng" dirty="0">
                <a:solidFill>
                  <a:srgbClr val="0000FF"/>
                </a:solidFill>
                <a:latin typeface="Arial" charset="0"/>
              </a:rPr>
              <a:t>media</a:t>
            </a:r>
            <a:r>
              <a:rPr lang="it-IT" sz="1800" dirty="0">
                <a:latin typeface="Arial" charset="0"/>
              </a:rPr>
              <a:t> la </a:t>
            </a:r>
            <a:r>
              <a:rPr lang="it-IT" sz="1800" b="1" i="1" u="sng" dirty="0">
                <a:solidFill>
                  <a:srgbClr val="0000FF"/>
                </a:solidFill>
                <a:latin typeface="Arial" charset="0"/>
              </a:rPr>
              <a:t>media</a:t>
            </a:r>
            <a:r>
              <a:rPr lang="it-IT" sz="1800" dirty="0">
                <a:latin typeface="Arial" charset="0"/>
              </a:rPr>
              <a:t> e la </a:t>
            </a:r>
            <a:r>
              <a:rPr lang="it-IT" sz="1800" b="1" i="1" u="sng" dirty="0">
                <a:solidFill>
                  <a:srgbClr val="0000FF"/>
                </a:solidFill>
                <a:latin typeface="Arial" charset="0"/>
              </a:rPr>
              <a:t>moda</a:t>
            </a:r>
            <a:r>
              <a:rPr lang="it-IT" sz="1800" b="1" dirty="0">
                <a:solidFill>
                  <a:srgbClr val="0000FF"/>
                </a:solidFill>
                <a:latin typeface="Arial" charset="0"/>
              </a:rPr>
              <a:t>. </a:t>
            </a:r>
            <a:r>
              <a:rPr lang="it-IT" sz="1800" dirty="0">
                <a:latin typeface="Arial" charset="0"/>
              </a:rPr>
              <a:t> Indicatori di tendenza centrale quali la </a:t>
            </a:r>
            <a:r>
              <a:rPr lang="it-IT" sz="1800" i="1" dirty="0" err="1">
                <a:latin typeface="Arial" charset="0"/>
              </a:rPr>
              <a:t>trimmed</a:t>
            </a:r>
            <a:r>
              <a:rPr lang="it-IT" sz="1800" i="1" dirty="0">
                <a:latin typeface="Arial" charset="0"/>
              </a:rPr>
              <a:t> </a:t>
            </a:r>
            <a:r>
              <a:rPr lang="it-IT" sz="1800" i="1" dirty="0" err="1">
                <a:latin typeface="Arial" charset="0"/>
              </a:rPr>
              <a:t>mean</a:t>
            </a:r>
            <a:r>
              <a:rPr lang="it-IT" sz="1800" dirty="0">
                <a:latin typeface="Arial" charset="0"/>
              </a:rPr>
              <a:t>, la media ponderata e la media geometrica, di utilizzo meno generale, non saranno trattate in queste note. </a:t>
            </a:r>
          </a:p>
          <a:p>
            <a:pPr algn="just" eaLnBrk="1" hangingPunct="1">
              <a:spcAft>
                <a:spcPts val="600"/>
              </a:spcAft>
            </a:pPr>
            <a:r>
              <a:rPr lang="it-IT" sz="1800" dirty="0">
                <a:latin typeface="Arial" charset="0"/>
              </a:rPr>
              <a:t>In questa sezione tratteremo degli indicatori di tendenza centrale per </a:t>
            </a:r>
            <a:r>
              <a:rPr lang="it-IT" sz="1800" b="1" i="1" u="sng" dirty="0">
                <a:solidFill>
                  <a:srgbClr val="0000FF"/>
                </a:solidFill>
                <a:latin typeface="Arial" charset="0"/>
              </a:rPr>
              <a:t>dati non raggruppati</a:t>
            </a:r>
            <a:r>
              <a:rPr lang="it-IT" sz="1800" b="1" i="1" dirty="0">
                <a:solidFill>
                  <a:srgbClr val="0000FF"/>
                </a:solidFill>
                <a:latin typeface="Arial" charset="0"/>
              </a:rPr>
              <a:t> </a:t>
            </a:r>
            <a:r>
              <a:rPr lang="it-IT" sz="1800" dirty="0">
                <a:latin typeface="Arial" charset="0"/>
              </a:rPr>
              <a:t>cioè per dati che danno informazioni individualmente su ogni elemento del data set. I </a:t>
            </a:r>
            <a:r>
              <a:rPr lang="it-IT" sz="1800" b="1" i="1" u="sng" dirty="0">
                <a:solidFill>
                  <a:srgbClr val="0000FF"/>
                </a:solidFill>
                <a:latin typeface="Arial" charset="0"/>
              </a:rPr>
              <a:t>dati raggruppati</a:t>
            </a:r>
            <a:r>
              <a:rPr lang="it-IT" sz="1800" b="1" dirty="0">
                <a:solidFill>
                  <a:srgbClr val="0000FF"/>
                </a:solidFill>
                <a:latin typeface="Arial" charset="0"/>
              </a:rPr>
              <a:t> </a:t>
            </a:r>
            <a:r>
              <a:rPr lang="it-IT" sz="1800" dirty="0" smtClean="0">
                <a:latin typeface="Arial" charset="0"/>
              </a:rPr>
              <a:t>sono rappresentati sotto forma di una tabella con la distribuzione delle frequenze, per il calcolo della media dei dati raggruppati rimandiamo ai capitoli del libro</a:t>
            </a:r>
            <a:endParaRPr lang="it-IT" sz="18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531813" y="246063"/>
            <a:ext cx="7939087" cy="9937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Esempio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368300" y="1160463"/>
            <a:ext cx="8305800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8925" eaLnBrk="0" hangingPunct="0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it-IT" sz="2000" b="0" dirty="0">
                <a:solidFill>
                  <a:srgbClr val="292934"/>
                </a:solidFill>
                <a:latin typeface="+mn-lt"/>
              </a:rPr>
              <a:t>Misura delle concentrazione del Piombo nelle urine ([Pb]</a:t>
            </a:r>
            <a:r>
              <a:rPr lang="it-IT" sz="2000" b="0" baseline="-25000" dirty="0">
                <a:solidFill>
                  <a:srgbClr val="292934"/>
                </a:solidFill>
                <a:latin typeface="+mn-lt"/>
              </a:rPr>
              <a:t>U</a:t>
            </a:r>
            <a:r>
              <a:rPr lang="it-IT" sz="2000" b="0" dirty="0">
                <a:solidFill>
                  <a:srgbClr val="292934"/>
                </a:solidFill>
                <a:latin typeface="+mn-lt"/>
              </a:rPr>
              <a:t> in </a:t>
            </a:r>
            <a:r>
              <a:rPr lang="it-IT" sz="2000" b="0" dirty="0" err="1">
                <a:solidFill>
                  <a:srgbClr val="292934"/>
                </a:solidFill>
                <a:latin typeface="+mn-lt"/>
              </a:rPr>
              <a:t>mM</a:t>
            </a:r>
            <a:r>
              <a:rPr lang="it-IT" sz="2000" b="0" dirty="0">
                <a:solidFill>
                  <a:srgbClr val="292934"/>
                </a:solidFill>
                <a:latin typeface="+mn-lt"/>
              </a:rPr>
              <a:t>/litro/24h), in bambini che vivono in aree (A) Urbane e (B) Extraurbane. </a:t>
            </a:r>
          </a:p>
          <a:p>
            <a:pPr indent="288925" eaLnBrk="0" hangingPunct="0">
              <a:lnSpc>
                <a:spcPct val="114000"/>
              </a:lnSpc>
              <a:spcBef>
                <a:spcPct val="50000"/>
              </a:spcBef>
              <a:defRPr/>
            </a:pPr>
            <a:r>
              <a:rPr lang="it-IT" sz="1800" b="0" dirty="0">
                <a:solidFill>
                  <a:srgbClr val="292934"/>
                </a:solidFill>
                <a:latin typeface="+mn-lt"/>
              </a:rPr>
              <a:t> </a:t>
            </a:r>
          </a:p>
          <a:p>
            <a:pPr indent="288925" eaLnBrk="0" hangingPunct="0">
              <a:lnSpc>
                <a:spcPct val="114000"/>
              </a:lnSpc>
              <a:spcBef>
                <a:spcPct val="50000"/>
              </a:spcBef>
              <a:defRPr/>
            </a:pPr>
            <a:endParaRPr lang="it-IT" sz="1800" b="0" dirty="0">
              <a:solidFill>
                <a:srgbClr val="292934"/>
              </a:solidFill>
              <a:latin typeface="+mn-lt"/>
            </a:endParaRPr>
          </a:p>
          <a:p>
            <a:pPr indent="288925" eaLnBrk="0" hangingPunct="0">
              <a:lnSpc>
                <a:spcPct val="114000"/>
              </a:lnSpc>
              <a:spcBef>
                <a:spcPct val="50000"/>
              </a:spcBef>
              <a:defRPr/>
            </a:pPr>
            <a:endParaRPr lang="it-IT" sz="1800" b="0" dirty="0">
              <a:solidFill>
                <a:srgbClr val="292934"/>
              </a:solidFill>
              <a:latin typeface="+mn-lt"/>
            </a:endParaRPr>
          </a:p>
          <a:p>
            <a:pPr indent="288925" eaLnBrk="0" hangingPunct="0">
              <a:lnSpc>
                <a:spcPct val="114000"/>
              </a:lnSpc>
              <a:spcBef>
                <a:spcPct val="50000"/>
              </a:spcBef>
              <a:defRPr/>
            </a:pPr>
            <a:endParaRPr lang="it-IT" sz="1800" b="0" dirty="0">
              <a:solidFill>
                <a:srgbClr val="292934"/>
              </a:solidFill>
              <a:latin typeface="+mn-lt"/>
            </a:endParaRPr>
          </a:p>
        </p:txBody>
      </p:sp>
      <p:graphicFrame>
        <p:nvGraphicFramePr>
          <p:cNvPr id="47107" name="Oggetto 6"/>
          <p:cNvGraphicFramePr>
            <a:graphicFrameLocks noChangeAspect="1"/>
          </p:cNvGraphicFramePr>
          <p:nvPr/>
        </p:nvGraphicFramePr>
        <p:xfrm>
          <a:off x="563563" y="2184400"/>
          <a:ext cx="6480175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2" name="Equation" r:id="rId4" imgW="3911600" imgH="508000" progId="Equation.3">
                  <p:embed/>
                </p:oleObj>
              </mc:Choice>
              <mc:Fallback>
                <p:oleObj name="Equation" r:id="rId4" imgW="3911600" imgH="508000" progId="Equation.3">
                  <p:embed/>
                  <p:pic>
                    <p:nvPicPr>
                      <p:cNvPr id="0" name="Oggetto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563" y="2184400"/>
                        <a:ext cx="6480175" cy="841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8" name="Oggetto 10"/>
          <p:cNvGraphicFramePr>
            <a:graphicFrameLocks noChangeAspect="1"/>
          </p:cNvGraphicFramePr>
          <p:nvPr/>
        </p:nvGraphicFramePr>
        <p:xfrm>
          <a:off x="573088" y="3181350"/>
          <a:ext cx="6880225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3" name="Equation" r:id="rId6" imgW="4152900" imgH="508000" progId="Equation.3">
                  <p:embed/>
                </p:oleObj>
              </mc:Choice>
              <mc:Fallback>
                <p:oleObj name="Equation" r:id="rId6" imgW="4152900" imgH="508000" progId="Equation.3">
                  <p:embed/>
                  <p:pic>
                    <p:nvPicPr>
                      <p:cNvPr id="0" name="Oggetto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088" y="3181350"/>
                        <a:ext cx="6880225" cy="841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379413" y="4205288"/>
            <a:ext cx="8404225" cy="1873250"/>
          </a:xfrm>
          <a:prstGeom prst="rect">
            <a:avLst/>
          </a:prstGeom>
          <a:solidFill>
            <a:srgbClr val="FFFCD2"/>
          </a:solidFill>
          <a:ln>
            <a:noFill/>
          </a:ln>
          <a:extLst/>
        </p:spPr>
        <p:txBody>
          <a:bodyPr/>
          <a:lstStyle/>
          <a:p>
            <a:pPr indent="288925" algn="just" eaLnBrk="0" hangingPunct="0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it-IT" sz="2000" b="0" i="1" dirty="0">
                <a:solidFill>
                  <a:srgbClr val="292934"/>
                </a:solidFill>
                <a:latin typeface="Times New Roman"/>
                <a:cs typeface="Times New Roman"/>
              </a:rPr>
              <a:t>X</a:t>
            </a:r>
            <a:r>
              <a:rPr lang="it-IT" sz="2000" b="0" baseline="-25000" dirty="0">
                <a:solidFill>
                  <a:srgbClr val="292934"/>
                </a:solidFill>
                <a:latin typeface="Times New Roman"/>
                <a:cs typeface="Times New Roman"/>
              </a:rPr>
              <a:t>A</a:t>
            </a:r>
            <a:r>
              <a:rPr lang="it-IT" sz="2000" b="0" dirty="0">
                <a:solidFill>
                  <a:srgbClr val="292934"/>
                </a:solidFill>
                <a:latin typeface="+mn-lt"/>
              </a:rPr>
              <a:t> e </a:t>
            </a:r>
            <a:r>
              <a:rPr lang="it-IT" sz="2000" b="0" i="1" dirty="0">
                <a:solidFill>
                  <a:srgbClr val="292934"/>
                </a:solidFill>
                <a:latin typeface="Times New Roman"/>
                <a:cs typeface="Times New Roman"/>
              </a:rPr>
              <a:t>X</a:t>
            </a:r>
            <a:r>
              <a:rPr lang="it-IT" sz="2000" b="0" baseline="-25000" dirty="0">
                <a:solidFill>
                  <a:srgbClr val="292934"/>
                </a:solidFill>
                <a:latin typeface="Times New Roman"/>
                <a:cs typeface="Times New Roman"/>
              </a:rPr>
              <a:t>B</a:t>
            </a:r>
            <a:r>
              <a:rPr lang="it-IT" sz="2000" b="0" dirty="0">
                <a:solidFill>
                  <a:srgbClr val="292934"/>
                </a:solidFill>
                <a:latin typeface="+mn-lt"/>
              </a:rPr>
              <a:t> sono </a:t>
            </a: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Data-Set</a:t>
            </a:r>
            <a:r>
              <a:rPr lang="it-IT" sz="2000" dirty="0">
                <a:latin typeface="+mn-lt"/>
              </a:rPr>
              <a:t> </a:t>
            </a:r>
            <a:r>
              <a:rPr lang="it-IT" sz="2000" b="0" dirty="0">
                <a:latin typeface="+mn-lt"/>
              </a:rPr>
              <a:t>che raccolgono le </a:t>
            </a: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Osservazioni</a:t>
            </a:r>
            <a:r>
              <a:rPr lang="it-IT" sz="2000" b="0" dirty="0">
                <a:latin typeface="+mn-lt"/>
              </a:rPr>
              <a:t> della [Pb]</a:t>
            </a:r>
            <a:r>
              <a:rPr lang="it-IT" sz="2000" b="0" baseline="-25000" dirty="0">
                <a:latin typeface="+mn-lt"/>
              </a:rPr>
              <a:t>U</a:t>
            </a:r>
            <a:r>
              <a:rPr lang="it-IT" sz="2000" b="0" dirty="0">
                <a:latin typeface="+mn-lt"/>
              </a:rPr>
              <a:t> </a:t>
            </a:r>
            <a:r>
              <a:rPr lang="it-IT" sz="2000" b="0" dirty="0">
                <a:solidFill>
                  <a:srgbClr val="292934"/>
                </a:solidFill>
                <a:latin typeface="+mn-lt"/>
              </a:rPr>
              <a:t>misura nelle urine dei </a:t>
            </a: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Campioni</a:t>
            </a:r>
            <a:r>
              <a:rPr lang="it-IT" sz="2000" b="0" dirty="0">
                <a:solidFill>
                  <a:srgbClr val="0000FF"/>
                </a:solidFill>
                <a:latin typeface="+mn-lt"/>
              </a:rPr>
              <a:t> </a:t>
            </a:r>
            <a:r>
              <a:rPr lang="it-IT" sz="2000" b="0" dirty="0">
                <a:solidFill>
                  <a:srgbClr val="292934"/>
                </a:solidFill>
                <a:latin typeface="+mn-lt"/>
              </a:rPr>
              <a:t>estratti dalle popolazioni </a:t>
            </a:r>
            <a:r>
              <a:rPr lang="it-IT" sz="2000" b="0" dirty="0">
                <a:latin typeface="+mn-lt"/>
              </a:rPr>
              <a:t>(A) </a:t>
            </a:r>
            <a:r>
              <a:rPr lang="it-IT" sz="2000" b="0" dirty="0">
                <a:solidFill>
                  <a:srgbClr val="292934"/>
                </a:solidFill>
                <a:latin typeface="+mn-lt"/>
              </a:rPr>
              <a:t>e (B). I campioni hanno dimensioni  </a:t>
            </a:r>
            <a:r>
              <a:rPr lang="it-IT" sz="2000" b="0" i="1" dirty="0" err="1">
                <a:solidFill>
                  <a:srgbClr val="292934"/>
                </a:solidFill>
                <a:latin typeface="Times New Roman"/>
                <a:cs typeface="Times New Roman"/>
              </a:rPr>
              <a:t>n</a:t>
            </a:r>
            <a:r>
              <a:rPr lang="it-IT" sz="2000" b="0" baseline="-25000" dirty="0" err="1">
                <a:solidFill>
                  <a:srgbClr val="292934"/>
                </a:solidFill>
                <a:latin typeface="Times New Roman"/>
                <a:cs typeface="Times New Roman"/>
              </a:rPr>
              <a:t>A</a:t>
            </a:r>
            <a:r>
              <a:rPr lang="it-IT" sz="2000" b="0" baseline="-250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lang="it-IT" sz="2000" b="0" dirty="0">
                <a:solidFill>
                  <a:srgbClr val="292934"/>
                </a:solidFill>
                <a:latin typeface="+mn-lt"/>
                <a:cs typeface="Times New Roman"/>
              </a:rPr>
              <a:t>= 16 e </a:t>
            </a:r>
            <a:r>
              <a:rPr lang="it-IT" sz="2000" b="0" i="1" dirty="0" err="1">
                <a:solidFill>
                  <a:srgbClr val="292934"/>
                </a:solidFill>
                <a:latin typeface="Times New Roman"/>
                <a:cs typeface="Times New Roman"/>
              </a:rPr>
              <a:t>n</a:t>
            </a:r>
            <a:r>
              <a:rPr lang="it-IT" sz="2000" b="0" baseline="-25000" dirty="0" err="1">
                <a:solidFill>
                  <a:srgbClr val="292934"/>
                </a:solidFill>
                <a:latin typeface="Times New Roman"/>
                <a:cs typeface="Times New Roman"/>
              </a:rPr>
              <a:t>B</a:t>
            </a:r>
            <a:r>
              <a:rPr lang="it-IT" sz="2000" b="0" dirty="0">
                <a:solidFill>
                  <a:srgbClr val="292934"/>
                </a:solidFill>
                <a:latin typeface="+mn-lt"/>
              </a:rPr>
              <a:t>= 17; i bambini estratti dalla popolazione che vive in  (A) e in (B) sono le unità statistiche della nostra indagine.</a:t>
            </a:r>
          </a:p>
          <a:p>
            <a:pPr indent="288925" algn="just" eaLnBrk="0" hangingPunct="0">
              <a:lnSpc>
                <a:spcPct val="114000"/>
              </a:lnSpc>
              <a:spcBef>
                <a:spcPct val="50000"/>
              </a:spcBef>
              <a:defRPr/>
            </a:pPr>
            <a:r>
              <a:rPr lang="it-IT" sz="1800" b="0" dirty="0">
                <a:solidFill>
                  <a:srgbClr val="292934"/>
                </a:solidFill>
                <a:latin typeface="+mn-lt"/>
              </a:rPr>
              <a:t> </a:t>
            </a:r>
          </a:p>
          <a:p>
            <a:pPr indent="288925" algn="just" eaLnBrk="0" hangingPunct="0">
              <a:lnSpc>
                <a:spcPct val="114000"/>
              </a:lnSpc>
              <a:spcBef>
                <a:spcPct val="50000"/>
              </a:spcBef>
              <a:defRPr/>
            </a:pPr>
            <a:endParaRPr lang="it-IT" sz="1800" b="0" dirty="0">
              <a:solidFill>
                <a:srgbClr val="292934"/>
              </a:solidFill>
              <a:latin typeface="+mn-lt"/>
            </a:endParaRPr>
          </a:p>
          <a:p>
            <a:pPr indent="288925" algn="just" eaLnBrk="0" hangingPunct="0">
              <a:lnSpc>
                <a:spcPct val="114000"/>
              </a:lnSpc>
              <a:spcBef>
                <a:spcPct val="50000"/>
              </a:spcBef>
              <a:defRPr/>
            </a:pPr>
            <a:endParaRPr lang="it-IT" sz="1800" b="0" dirty="0">
              <a:solidFill>
                <a:srgbClr val="292934"/>
              </a:solidFill>
              <a:latin typeface="+mn-lt"/>
            </a:endParaRPr>
          </a:p>
          <a:p>
            <a:pPr indent="288925" algn="just" eaLnBrk="0" hangingPunct="0">
              <a:lnSpc>
                <a:spcPct val="114000"/>
              </a:lnSpc>
              <a:spcBef>
                <a:spcPct val="50000"/>
              </a:spcBef>
              <a:defRPr/>
            </a:pPr>
            <a:endParaRPr lang="it-IT" sz="1800" b="0" dirty="0">
              <a:solidFill>
                <a:srgbClr val="292934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81013" y="309563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Media di dati Non Raggruppati</a:t>
            </a:r>
            <a:endParaRPr lang="it-IT" dirty="0">
              <a:ea typeface="+mj-ea"/>
              <a:cs typeface="+mj-cs"/>
            </a:endParaRPr>
          </a:p>
        </p:txBody>
      </p:sp>
      <p:pic>
        <p:nvPicPr>
          <p:cNvPr id="49154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6" t="29930" r="33977" b="47678"/>
          <a:stretch>
            <a:fillRect/>
          </a:stretch>
        </p:blipFill>
        <p:spPr bwMode="auto">
          <a:xfrm>
            <a:off x="3140075" y="2171700"/>
            <a:ext cx="26098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482600" y="1163638"/>
            <a:ext cx="82073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65125">
              <a:defRPr/>
            </a:pPr>
            <a:r>
              <a:rPr lang="it-IT" sz="1800" b="0" dirty="0">
                <a:latin typeface="+mn-lt"/>
              </a:rPr>
              <a:t>La </a:t>
            </a:r>
            <a:r>
              <a:rPr lang="it-IT" sz="1800" i="1" u="sng" dirty="0">
                <a:solidFill>
                  <a:srgbClr val="0000FF"/>
                </a:solidFill>
                <a:latin typeface="+mn-lt"/>
              </a:rPr>
              <a:t>media</a:t>
            </a:r>
            <a:r>
              <a:rPr lang="it-IT" sz="1800" b="0" dirty="0">
                <a:latin typeface="+mn-lt"/>
              </a:rPr>
              <a:t>, o media aritmetica, è la misura di tendenza centrale usata più di frequente. Per i dati non raggruppati, la media si ottiene dividendo la somma di tutti i valori per il numero di valori nel set di dati.</a:t>
            </a:r>
          </a:p>
        </p:txBody>
      </p:sp>
      <p:pic>
        <p:nvPicPr>
          <p:cNvPr id="49156" name="Immagin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525" y="4297363"/>
            <a:ext cx="7158038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482600" y="2986088"/>
            <a:ext cx="80422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1800" b="0" dirty="0">
                <a:latin typeface="+mn-lt"/>
              </a:rPr>
              <a:t>La media di un campione o media campionaria è indicata con        ("x bar"); la media calcolata per i dati di popolazione è indicata con </a:t>
            </a:r>
            <a:r>
              <a:rPr lang="it-IT" sz="1800" b="0" dirty="0">
                <a:latin typeface="Symbol" charset="2"/>
                <a:cs typeface="Symbol" charset="2"/>
              </a:rPr>
              <a:t>m</a:t>
            </a:r>
            <a:r>
              <a:rPr lang="it-IT" sz="1800" b="0" dirty="0">
                <a:latin typeface="+mn-lt"/>
              </a:rPr>
              <a:t> (mu lettera greca). la media di media di un campione di dimensioni </a:t>
            </a:r>
            <a:r>
              <a:rPr lang="it-IT" sz="1800" b="0" i="1" dirty="0" err="1">
                <a:latin typeface="Times New Roman"/>
                <a:cs typeface="Times New Roman"/>
              </a:rPr>
              <a:t>n</a:t>
            </a:r>
            <a:r>
              <a:rPr lang="it-IT" sz="1800" b="0" dirty="0">
                <a:latin typeface="+mn-lt"/>
              </a:rPr>
              <a:t> e di una popolazione di dimensioni </a:t>
            </a:r>
            <a:r>
              <a:rPr lang="it-IT" sz="1800" b="0" i="1" dirty="0" err="1">
                <a:latin typeface="Times New Roman"/>
                <a:cs typeface="Times New Roman"/>
              </a:rPr>
              <a:t>N</a:t>
            </a:r>
            <a:r>
              <a:rPr lang="it-IT" sz="1800" b="0" dirty="0">
                <a:latin typeface="Times New Roman"/>
                <a:cs typeface="Times New Roman"/>
              </a:rPr>
              <a:t> </a:t>
            </a:r>
            <a:r>
              <a:rPr lang="it-IT" sz="1800" b="0" dirty="0">
                <a:latin typeface="+mn-lt"/>
              </a:rPr>
              <a:t> è calcolata dalla formula.</a:t>
            </a:r>
          </a:p>
        </p:txBody>
      </p:sp>
      <p:graphicFrame>
        <p:nvGraphicFramePr>
          <p:cNvPr id="49158" name="Oggetto 6"/>
          <p:cNvGraphicFramePr>
            <a:graphicFrameLocks noChangeAspect="1"/>
          </p:cNvGraphicFramePr>
          <p:nvPr/>
        </p:nvGraphicFramePr>
        <p:xfrm>
          <a:off x="6950075" y="3003550"/>
          <a:ext cx="287338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1" name="Equation" r:id="rId5" imgW="139700" imgH="165100" progId="Equation.3">
                  <p:embed/>
                </p:oleObj>
              </mc:Choice>
              <mc:Fallback>
                <p:oleObj name="Equation" r:id="rId5" imgW="139700" imgH="165100" progId="Equation.3">
                  <p:embed/>
                  <p:pic>
                    <p:nvPicPr>
                      <p:cNvPr id="0" name="Oggetto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0075" y="3003550"/>
                        <a:ext cx="287338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304800" y="246063"/>
            <a:ext cx="8229600" cy="8651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Media di dati non raggruppati</a:t>
            </a:r>
            <a:endParaRPr lang="it-IT" dirty="0">
              <a:ea typeface="+mj-ea"/>
              <a:cs typeface="+mj-cs"/>
            </a:endParaRPr>
          </a:p>
        </p:txBody>
      </p:sp>
      <p:pic>
        <p:nvPicPr>
          <p:cNvPr id="50178" name="Picture 19" descr="table_03_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1241425"/>
            <a:ext cx="3971925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ttangolo arrotondato 8"/>
          <p:cNvSpPr/>
          <p:nvPr/>
        </p:nvSpPr>
        <p:spPr>
          <a:xfrm>
            <a:off x="4691063" y="1293813"/>
            <a:ext cx="4092575" cy="2068512"/>
          </a:xfrm>
          <a:prstGeom prst="roundRect">
            <a:avLst/>
          </a:prstGeom>
          <a:solidFill>
            <a:srgbClr val="FFFCD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4949825" y="1543050"/>
            <a:ext cx="3763963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9875">
              <a:defRPr/>
            </a:pPr>
            <a:r>
              <a:rPr lang="it-IT" sz="1600" b="0" dirty="0">
                <a:latin typeface="+mn-lt"/>
              </a:rPr>
              <a:t>Il fatturato medio dichiarato nel 2008 dalle compagnie indicate in tabella, </a:t>
            </a:r>
            <a:r>
              <a:rPr lang="it-IT" sz="1600" b="0" dirty="0" err="1">
                <a:latin typeface="+mn-lt"/>
              </a:rPr>
              <a:t>é</a:t>
            </a:r>
            <a:endParaRPr lang="it-IT" sz="1600" b="0" dirty="0">
              <a:latin typeface="+mn-lt"/>
            </a:endParaRPr>
          </a:p>
        </p:txBody>
      </p:sp>
      <p:graphicFrame>
        <p:nvGraphicFramePr>
          <p:cNvPr id="50181" name="Oggetto 7"/>
          <p:cNvGraphicFramePr>
            <a:graphicFrameLocks noChangeAspect="1"/>
          </p:cNvGraphicFramePr>
          <p:nvPr/>
        </p:nvGraphicFramePr>
        <p:xfrm>
          <a:off x="5546725" y="2282825"/>
          <a:ext cx="2303463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9" name="Equation" r:id="rId4" imgW="1676400" imgH="457200" progId="Equation.3">
                  <p:embed/>
                </p:oleObj>
              </mc:Choice>
              <mc:Fallback>
                <p:oleObj name="Equation" r:id="rId4" imgW="1676400" imgH="457200" progId="Equation.3">
                  <p:embed/>
                  <p:pic>
                    <p:nvPicPr>
                      <p:cNvPr id="0" name="Oggetto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6725" y="2282825"/>
                        <a:ext cx="2303463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182" name="Picture 22" descr="table_03_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4065588"/>
            <a:ext cx="3970338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183" name="Gruppo 14"/>
          <p:cNvGrpSpPr>
            <a:grpSpLocks/>
          </p:cNvGrpSpPr>
          <p:nvPr/>
        </p:nvGrpSpPr>
        <p:grpSpPr bwMode="auto">
          <a:xfrm>
            <a:off x="4703763" y="3898900"/>
            <a:ext cx="4114800" cy="2576513"/>
            <a:chOff x="4762347" y="3797915"/>
            <a:chExt cx="4115608" cy="2575057"/>
          </a:xfrm>
        </p:grpSpPr>
        <p:sp>
          <p:nvSpPr>
            <p:cNvPr id="13" name="Rettangolo arrotondato 12"/>
            <p:cNvSpPr/>
            <p:nvPr/>
          </p:nvSpPr>
          <p:spPr>
            <a:xfrm>
              <a:off x="4762347" y="3797915"/>
              <a:ext cx="4115608" cy="2575057"/>
            </a:xfrm>
            <a:prstGeom prst="roundRect">
              <a:avLst/>
            </a:prstGeom>
            <a:solidFill>
              <a:srgbClr val="FFFCD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  <p:sp>
          <p:nvSpPr>
            <p:cNvPr id="12" name="CasellaDiTesto 11"/>
            <p:cNvSpPr txBox="1"/>
            <p:nvPr/>
          </p:nvSpPr>
          <p:spPr>
            <a:xfrm>
              <a:off x="4962411" y="3962922"/>
              <a:ext cx="3739296" cy="107730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indent="269875" algn="just">
                <a:defRPr/>
              </a:pPr>
              <a:r>
                <a:rPr lang="it-IT" sz="1600" b="0" dirty="0">
                  <a:latin typeface="+mn-lt"/>
                </a:rPr>
                <a:t>La donazione eseguita da </a:t>
              </a:r>
              <a:r>
                <a:rPr lang="it-IT" sz="1600" b="0" dirty="0" err="1">
                  <a:latin typeface="+mn-lt"/>
                </a:rPr>
                <a:t>Wal-Mart</a:t>
              </a:r>
              <a:r>
                <a:rPr lang="it-IT" sz="1600" b="0" dirty="0">
                  <a:latin typeface="+mn-lt"/>
                </a:rPr>
                <a:t> è molto maggiore rispetto a quanto donato dalle altre aziende: questo </a:t>
              </a:r>
              <a:r>
                <a:rPr lang="it-IT" sz="1600" i="1" dirty="0" err="1">
                  <a:solidFill>
                    <a:srgbClr val="FF0000"/>
                  </a:solidFill>
                  <a:latin typeface="+mn-lt"/>
                </a:rPr>
                <a:t>outliers</a:t>
              </a:r>
              <a:r>
                <a:rPr lang="it-IT" sz="1600" b="0" dirty="0">
                  <a:latin typeface="+mn-lt"/>
                </a:rPr>
                <a:t> influenza il calcolo della media</a:t>
              </a:r>
            </a:p>
          </p:txBody>
        </p:sp>
        <p:graphicFrame>
          <p:nvGraphicFramePr>
            <p:cNvPr id="50186" name="Oggetto 13"/>
            <p:cNvGraphicFramePr>
              <a:graphicFrameLocks noChangeAspect="1"/>
            </p:cNvGraphicFramePr>
            <p:nvPr/>
          </p:nvGraphicFramePr>
          <p:xfrm>
            <a:off x="4936361" y="5199066"/>
            <a:ext cx="3779993" cy="9377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30" name="Equation" r:id="rId7" imgW="3225800" imgH="800100" progId="Equation.3">
                    <p:embed/>
                  </p:oleObj>
                </mc:Choice>
                <mc:Fallback>
                  <p:oleObj name="Equation" r:id="rId7" imgW="3225800" imgH="800100" progId="Equation.3">
                    <p:embed/>
                    <p:pic>
                      <p:nvPicPr>
                        <p:cNvPr id="0" name="Oggetto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36361" y="5199066"/>
                          <a:ext cx="3779993" cy="93778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Freccia sinistra 1"/>
          <p:cNvSpPr/>
          <p:nvPr/>
        </p:nvSpPr>
        <p:spPr>
          <a:xfrm>
            <a:off x="3989876" y="6080322"/>
            <a:ext cx="372046" cy="30786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46050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Mediana di dati non raggruppati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28638" y="1022350"/>
            <a:ext cx="83375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Arial"/>
              <a:buChar char="•"/>
              <a:defRPr/>
            </a:pPr>
            <a:r>
              <a:rPr lang="it-IT" sz="2000" b="0" dirty="0">
                <a:latin typeface="+mn-lt"/>
              </a:rPr>
              <a:t>La </a:t>
            </a:r>
            <a:r>
              <a:rPr lang="it-IT" sz="2000" i="1" u="sng" dirty="0">
                <a:solidFill>
                  <a:schemeClr val="hlink"/>
                </a:solidFill>
                <a:latin typeface="+mn-lt"/>
              </a:rPr>
              <a:t>mediana</a:t>
            </a:r>
            <a:r>
              <a:rPr lang="it-IT" sz="2000" b="0" dirty="0">
                <a:latin typeface="+mn-lt"/>
              </a:rPr>
              <a:t> è il valore in posizione centrale in un data set che è stato ordinato secondo un ordine crescente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619125" y="1787525"/>
            <a:ext cx="7920038" cy="1508125"/>
          </a:xfrm>
          <a:prstGeom prst="rect">
            <a:avLst/>
          </a:prstGeom>
          <a:solidFill>
            <a:srgbClr val="FFFCD2"/>
          </a:solidFill>
        </p:spPr>
        <p:txBody>
          <a:bodyPr>
            <a:spAutoFit/>
          </a:bodyPr>
          <a:lstStyle/>
          <a:p>
            <a:pPr marL="285750" indent="-285750">
              <a:buFont typeface="Lucida Grande"/>
              <a:buChar char="-"/>
              <a:defRPr/>
            </a:pPr>
            <a:r>
              <a:rPr lang="it-IT" sz="1800" b="0" dirty="0">
                <a:latin typeface="+mn-lt"/>
              </a:rPr>
              <a:t>Ordiniamo i valori in ordine crescente:</a:t>
            </a:r>
          </a:p>
          <a:p>
            <a:pPr marL="609600" indent="-609600" algn="ctr">
              <a:spcBef>
                <a:spcPts val="1200"/>
              </a:spcBef>
              <a:spcAft>
                <a:spcPts val="1200"/>
              </a:spcAft>
              <a:defRPr/>
            </a:pPr>
            <a:r>
              <a:rPr lang="it-IT" sz="1800" b="0" dirty="0">
                <a:latin typeface="+mn-lt"/>
              </a:rPr>
              <a:t>       257   289   312  </a:t>
            </a:r>
            <a:r>
              <a:rPr lang="it-IT" sz="1800" dirty="0">
                <a:solidFill>
                  <a:srgbClr val="0000FF"/>
                </a:solidFill>
                <a:latin typeface="+mn-lt"/>
              </a:rPr>
              <a:t> 374   </a:t>
            </a:r>
            <a:r>
              <a:rPr lang="it-IT" sz="1800" b="0" dirty="0">
                <a:latin typeface="+mn-lt"/>
              </a:rPr>
              <a:t>421   497   526</a:t>
            </a:r>
          </a:p>
          <a:p>
            <a:pPr>
              <a:buFont typeface="Wingdings" charset="0"/>
              <a:buNone/>
              <a:defRPr/>
            </a:pPr>
            <a:r>
              <a:rPr lang="it-IT" sz="1800" b="0" dirty="0">
                <a:latin typeface="+mn-lt"/>
              </a:rPr>
              <a:t>Il data-set è formato da 7 valori (</a:t>
            </a:r>
            <a:r>
              <a:rPr lang="it-IT" sz="1800" b="0" i="1" dirty="0" err="1">
                <a:latin typeface="+mn-lt"/>
              </a:rPr>
              <a:t>n</a:t>
            </a:r>
            <a:r>
              <a:rPr lang="it-IT" sz="1800" b="0" dirty="0">
                <a:latin typeface="+mn-lt"/>
              </a:rPr>
              <a:t> dispari) e il </a:t>
            </a:r>
            <a:r>
              <a:rPr lang="it-IT" sz="1800" b="0" i="1" u="sng" dirty="0">
                <a:solidFill>
                  <a:srgbClr val="0000FF"/>
                </a:solidFill>
                <a:latin typeface="+mn-lt"/>
              </a:rPr>
              <a:t>termine in posizione centrale</a:t>
            </a:r>
            <a:r>
              <a:rPr lang="it-IT" sz="1800" b="0" dirty="0">
                <a:latin typeface="+mn-lt"/>
              </a:rPr>
              <a:t> è in posizione 4; quindi la mediana è il valore 374.</a:t>
            </a:r>
            <a:endParaRPr lang="it-IT" sz="18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628650" y="3538538"/>
            <a:ext cx="7923213" cy="1785937"/>
          </a:xfrm>
          <a:prstGeom prst="rect">
            <a:avLst/>
          </a:prstGeom>
          <a:solidFill>
            <a:srgbClr val="FFFCD2"/>
          </a:solidFill>
        </p:spPr>
        <p:txBody>
          <a:bodyPr>
            <a:spAutoFit/>
          </a:bodyPr>
          <a:lstStyle/>
          <a:p>
            <a:pPr marL="285750" indent="-285750">
              <a:buFont typeface="Lucida Grande"/>
              <a:buChar char="-"/>
              <a:defRPr/>
            </a:pPr>
            <a:r>
              <a:rPr lang="it-IT" sz="1800" b="0" dirty="0">
                <a:latin typeface="+mn-lt"/>
              </a:rPr>
              <a:t>Ordiniamo i valori in ordine crescente:</a:t>
            </a:r>
          </a:p>
          <a:p>
            <a:pPr marL="609600" indent="-609600" algn="ctr">
              <a:spcBef>
                <a:spcPts val="1200"/>
              </a:spcBef>
              <a:spcAft>
                <a:spcPts val="1200"/>
              </a:spcAft>
              <a:buFont typeface="Wingdings" charset="0"/>
              <a:buNone/>
              <a:defRPr/>
            </a:pPr>
            <a:r>
              <a:rPr lang="it-IT" sz="1800" b="0" dirty="0">
                <a:latin typeface="+mn-lt"/>
              </a:rPr>
              <a:t>7  8  9  10  11  </a:t>
            </a:r>
            <a:r>
              <a:rPr lang="it-IT" sz="1800" dirty="0">
                <a:solidFill>
                  <a:srgbClr val="0000FF"/>
                </a:solidFill>
                <a:latin typeface="+mn-lt"/>
              </a:rPr>
              <a:t>12  13  </a:t>
            </a:r>
            <a:r>
              <a:rPr lang="it-IT" sz="1800" b="0" dirty="0">
                <a:latin typeface="+mn-lt"/>
              </a:rPr>
              <a:t>14  17  17  19  45</a:t>
            </a:r>
          </a:p>
          <a:p>
            <a:pPr>
              <a:buFont typeface="Wingdings" charset="0"/>
              <a:buNone/>
              <a:defRPr/>
            </a:pPr>
            <a:r>
              <a:rPr lang="it-IT" sz="1800" b="0" dirty="0">
                <a:latin typeface="+mn-lt"/>
              </a:rPr>
              <a:t>Il data-set è formato da 12 valori (</a:t>
            </a:r>
            <a:r>
              <a:rPr lang="it-IT" sz="1800" b="0" i="1" dirty="0" err="1">
                <a:latin typeface="+mn-lt"/>
              </a:rPr>
              <a:t>n</a:t>
            </a:r>
            <a:r>
              <a:rPr lang="it-IT" sz="1800" b="0" dirty="0">
                <a:latin typeface="+mn-lt"/>
              </a:rPr>
              <a:t> pari) e i </a:t>
            </a:r>
            <a:r>
              <a:rPr lang="it-IT" sz="1800" b="0" i="1" u="sng" dirty="0">
                <a:solidFill>
                  <a:srgbClr val="0000FF"/>
                </a:solidFill>
                <a:latin typeface="+mn-lt"/>
              </a:rPr>
              <a:t>termini in posizione centrale </a:t>
            </a:r>
            <a:r>
              <a:rPr lang="it-IT" sz="1800" b="0" dirty="0">
                <a:latin typeface="+mn-lt"/>
              </a:rPr>
              <a:t>sono i valori 12 e 13 è in posizione 6 e 7; quindi la mediana è data dal valore (12+13)/2=12.5.</a:t>
            </a:r>
            <a:endParaRPr lang="it-IT" sz="18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528638" y="5384800"/>
            <a:ext cx="79851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Arial"/>
              <a:buChar char="•"/>
              <a:defRPr/>
            </a:pPr>
            <a:r>
              <a:rPr lang="it-IT" sz="2000" b="0" dirty="0">
                <a:latin typeface="+mn-lt"/>
              </a:rPr>
              <a:t>La </a:t>
            </a:r>
            <a:r>
              <a:rPr lang="it-IT" sz="2000" i="1" u="sng" dirty="0">
                <a:solidFill>
                  <a:schemeClr val="hlink"/>
                </a:solidFill>
                <a:latin typeface="+mn-lt"/>
              </a:rPr>
              <a:t>mediana</a:t>
            </a:r>
            <a:r>
              <a:rPr lang="it-IT" sz="2000" b="0" dirty="0">
                <a:latin typeface="+mn-lt"/>
              </a:rPr>
              <a:t> di un data- set di dimensioni </a:t>
            </a:r>
            <a:r>
              <a:rPr lang="it-IT" sz="2000" b="0" i="1" dirty="0" err="1">
                <a:latin typeface="+mn-lt"/>
              </a:rPr>
              <a:t>n</a:t>
            </a:r>
            <a:r>
              <a:rPr lang="it-IT" sz="2000" b="0" dirty="0">
                <a:latin typeface="+mn-lt"/>
              </a:rPr>
              <a:t> è il valore che occupa  la posizione:</a:t>
            </a:r>
          </a:p>
        </p:txBody>
      </p:sp>
      <p:graphicFrame>
        <p:nvGraphicFramePr>
          <p:cNvPr id="51206" name="Oggetto 7"/>
          <p:cNvGraphicFramePr>
            <a:graphicFrameLocks noChangeAspect="1"/>
          </p:cNvGraphicFramePr>
          <p:nvPr/>
        </p:nvGraphicFramePr>
        <p:xfrm>
          <a:off x="4183063" y="5772150"/>
          <a:ext cx="696912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9" name="Equation" r:id="rId3" imgW="330200" imgH="393700" progId="Equation.3">
                  <p:embed/>
                </p:oleObj>
              </mc:Choice>
              <mc:Fallback>
                <p:oleObj name="Equation" r:id="rId3" imgW="330200" imgH="393700" progId="Equation.3">
                  <p:embed/>
                  <p:pic>
                    <p:nvPicPr>
                      <p:cNvPr id="0" name="Oggetto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3063" y="5772150"/>
                        <a:ext cx="696912" cy="830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34950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Moda di dati non raggruppati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239713" y="1060450"/>
            <a:ext cx="8694737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 b="0" dirty="0">
                <a:latin typeface="+mn-lt"/>
              </a:rPr>
              <a:t>La </a:t>
            </a: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Moda</a:t>
            </a:r>
            <a:r>
              <a:rPr lang="it-IT" sz="2000" b="0" dirty="0">
                <a:solidFill>
                  <a:srgbClr val="0000FF"/>
                </a:solidFill>
                <a:latin typeface="+mn-lt"/>
              </a:rPr>
              <a:t> </a:t>
            </a:r>
            <a:r>
              <a:rPr lang="it-IT" sz="2000" b="0" dirty="0">
                <a:latin typeface="+mn-lt"/>
              </a:rPr>
              <a:t>è il valore che appare con maggior frequenza in un data-set. Il data set con la velocità, in km/h, di 8 auto fermate per eccesso di velocità ha moda pari a 74 km/h  </a:t>
            </a:r>
          </a:p>
        </p:txBody>
      </p:sp>
      <p:graphicFrame>
        <p:nvGraphicFramePr>
          <p:cNvPr id="7" name="Tabella 6"/>
          <p:cNvGraphicFramePr>
            <a:graphicFrameLocks noGrp="1"/>
          </p:cNvGraphicFramePr>
          <p:nvPr/>
        </p:nvGraphicFramePr>
        <p:xfrm>
          <a:off x="1374775" y="2263775"/>
          <a:ext cx="6096000" cy="395722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95288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77</a:t>
                      </a:r>
                      <a:endParaRPr lang="it-IT" sz="2000" dirty="0"/>
                    </a:p>
                  </a:txBody>
                  <a:tcPr marT="45461" marB="454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82</a:t>
                      </a:r>
                      <a:endParaRPr lang="it-IT" sz="2000" dirty="0"/>
                    </a:p>
                  </a:txBody>
                  <a:tcPr marT="45461" marB="454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/>
                        <a:t>74</a:t>
                      </a:r>
                      <a:endParaRPr lang="it-IT" sz="2000" b="1" dirty="0"/>
                    </a:p>
                  </a:txBody>
                  <a:tcPr marT="45461" marB="45461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81</a:t>
                      </a:r>
                      <a:endParaRPr lang="it-IT" sz="2000" dirty="0"/>
                    </a:p>
                  </a:txBody>
                  <a:tcPr marT="45461" marB="454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79</a:t>
                      </a:r>
                      <a:endParaRPr lang="it-IT" sz="2000" dirty="0"/>
                    </a:p>
                  </a:txBody>
                  <a:tcPr marT="45461" marB="454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84</a:t>
                      </a:r>
                      <a:endParaRPr lang="it-IT" sz="2000" dirty="0"/>
                    </a:p>
                  </a:txBody>
                  <a:tcPr marT="45461" marB="454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/>
                        <a:t>74</a:t>
                      </a:r>
                      <a:endParaRPr lang="it-IT" sz="2000" b="1" dirty="0"/>
                    </a:p>
                  </a:txBody>
                  <a:tcPr marT="45461" marB="45461">
                    <a:solidFill>
                      <a:srgbClr val="FFFC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78</a:t>
                      </a:r>
                      <a:endParaRPr lang="it-IT" sz="2000" dirty="0"/>
                    </a:p>
                  </a:txBody>
                  <a:tcPr marT="45461" marB="45461"/>
                </a:tc>
              </a:tr>
            </a:tbl>
          </a:graphicData>
        </a:graphic>
      </p:graphicFrame>
      <p:pic>
        <p:nvPicPr>
          <p:cNvPr id="52240" name="Im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" y="2997200"/>
            <a:ext cx="7658100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9075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Moda di dati Qualitativi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39713" y="1090613"/>
            <a:ext cx="8694737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2000" b="0" dirty="0">
                <a:latin typeface="+mn-lt"/>
              </a:rPr>
              <a:t>Per un data-set qualitativo </a:t>
            </a: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la moda è il solo indicatore di tendenza centrale</a:t>
            </a:r>
            <a:r>
              <a:rPr lang="it-IT" sz="2000" b="0" dirty="0">
                <a:latin typeface="+mn-lt"/>
              </a:rPr>
              <a:t>.  Il data con le valutazioni sulla conoscenza di base degli studenti che hanno eseguito il test di ingresso indica che la moda è espressa dalla valutazione “Sufficiente”   </a:t>
            </a:r>
          </a:p>
        </p:txBody>
      </p:sp>
      <p:pic>
        <p:nvPicPr>
          <p:cNvPr id="53251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" t="1775" b="6920"/>
          <a:stretch>
            <a:fillRect/>
          </a:stretch>
        </p:blipFill>
        <p:spPr bwMode="auto">
          <a:xfrm>
            <a:off x="3529013" y="3324225"/>
            <a:ext cx="5449887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ella 6"/>
          <p:cNvGraphicFramePr>
            <a:graphicFrameLocks noGrp="1"/>
          </p:cNvGraphicFramePr>
          <p:nvPr/>
        </p:nvGraphicFramePr>
        <p:xfrm>
          <a:off x="298450" y="2468563"/>
          <a:ext cx="3287713" cy="2103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3670"/>
                <a:gridCol w="1594043"/>
              </a:tblGrid>
              <a:tr h="365815"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Valutazione</a:t>
                      </a:r>
                      <a:endParaRPr lang="it-IT" sz="1800" dirty="0"/>
                    </a:p>
                  </a:txBody>
                  <a:tcPr marL="91458" marR="91458" marT="45727" marB="45727"/>
                </a:tc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Studenti</a:t>
                      </a:r>
                      <a:endParaRPr lang="it-IT" sz="1800" dirty="0"/>
                    </a:p>
                  </a:txBody>
                  <a:tcPr marL="91458" marR="91458" marT="45727" marB="45727"/>
                </a:tc>
              </a:tr>
              <a:tr h="365815"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Sufficiente</a:t>
                      </a:r>
                      <a:endParaRPr lang="it-IT" sz="1800" dirty="0"/>
                    </a:p>
                  </a:txBody>
                  <a:tcPr marL="91458" marR="91458"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1800" dirty="0" smtClean="0"/>
                        <a:t>28</a:t>
                      </a:r>
                      <a:endParaRPr lang="it-IT" sz="1800" dirty="0"/>
                    </a:p>
                  </a:txBody>
                  <a:tcPr marL="91458" marR="91458" marT="45727" marB="45727"/>
                </a:tc>
              </a:tr>
              <a:tr h="365815"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Buono</a:t>
                      </a:r>
                      <a:endParaRPr lang="it-IT" sz="1800" dirty="0"/>
                    </a:p>
                  </a:txBody>
                  <a:tcPr marL="91458" marR="91458"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1800" dirty="0" smtClean="0"/>
                        <a:t>6</a:t>
                      </a:r>
                      <a:endParaRPr lang="it-IT" sz="1800" dirty="0"/>
                    </a:p>
                  </a:txBody>
                  <a:tcPr marL="91458" marR="91458" marT="45727" marB="45727"/>
                </a:tc>
              </a:tr>
              <a:tr h="365815"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Insufficiente</a:t>
                      </a:r>
                      <a:endParaRPr lang="it-IT" sz="1800" dirty="0"/>
                    </a:p>
                  </a:txBody>
                  <a:tcPr marL="91458" marR="91458"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1800" dirty="0" smtClean="0"/>
                        <a:t>6</a:t>
                      </a:r>
                      <a:endParaRPr lang="it-IT" sz="1800" dirty="0"/>
                    </a:p>
                  </a:txBody>
                  <a:tcPr marL="91458" marR="91458" marT="45727" marB="45727"/>
                </a:tc>
              </a:tr>
              <a:tr h="640176"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Molto Insufficiente</a:t>
                      </a:r>
                      <a:endParaRPr lang="it-IT" sz="1800" dirty="0"/>
                    </a:p>
                  </a:txBody>
                  <a:tcPr marL="91458" marR="91458"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1800" dirty="0" smtClean="0"/>
                        <a:t>1</a:t>
                      </a:r>
                      <a:endParaRPr lang="it-IT" sz="1800" dirty="0"/>
                    </a:p>
                  </a:txBody>
                  <a:tcPr marL="91458" marR="91458" marT="45727" marB="45727"/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5100" y="160338"/>
            <a:ext cx="85217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Relazione fra Media, Mediana e Moda</a:t>
            </a:r>
            <a:endParaRPr lang="it-IT" dirty="0">
              <a:ea typeface="+mj-ea"/>
              <a:cs typeface="+mj-cs"/>
            </a:endParaRPr>
          </a:p>
        </p:txBody>
      </p:sp>
      <p:grpSp>
        <p:nvGrpSpPr>
          <p:cNvPr id="54274" name="Gruppo 5"/>
          <p:cNvGrpSpPr>
            <a:grpSpLocks/>
          </p:cNvGrpSpPr>
          <p:nvPr/>
        </p:nvGrpSpPr>
        <p:grpSpPr bwMode="auto">
          <a:xfrm>
            <a:off x="1306513" y="1058863"/>
            <a:ext cx="7273925" cy="5589587"/>
            <a:chOff x="1516086" y="1119094"/>
            <a:chExt cx="7273909" cy="5589488"/>
          </a:xfrm>
        </p:grpSpPr>
        <p:pic>
          <p:nvPicPr>
            <p:cNvPr id="54278" name="Immagin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6086" y="1119094"/>
              <a:ext cx="7273909" cy="181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279" name="Immagin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6086" y="2981837"/>
              <a:ext cx="7273909" cy="184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280" name="Immagin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6086" y="4867085"/>
              <a:ext cx="7273909" cy="184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CasellaDiTesto 6"/>
          <p:cNvSpPr txBox="1"/>
          <p:nvPr/>
        </p:nvSpPr>
        <p:spPr>
          <a:xfrm>
            <a:off x="881063" y="1778000"/>
            <a:ext cx="3810000" cy="461963"/>
          </a:xfrm>
          <a:prstGeom prst="rect">
            <a:avLst/>
          </a:prstGeom>
          <a:solidFill>
            <a:srgbClr val="FFFCD2"/>
          </a:solidFill>
        </p:spPr>
        <p:txBody>
          <a:bodyPr>
            <a:spAutoFit/>
          </a:bodyPr>
          <a:lstStyle/>
          <a:p>
            <a:pPr algn="r">
              <a:defRPr/>
            </a:pPr>
            <a:r>
              <a:rPr lang="it-IT" b="0" dirty="0">
                <a:latin typeface="+mn-lt"/>
              </a:rPr>
              <a:t>Distribuzione Simmetrica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884238" y="3589338"/>
            <a:ext cx="3810000" cy="461962"/>
          </a:xfrm>
          <a:prstGeom prst="rect">
            <a:avLst/>
          </a:prstGeom>
          <a:solidFill>
            <a:srgbClr val="FFFCD2"/>
          </a:solidFill>
        </p:spPr>
        <p:txBody>
          <a:bodyPr>
            <a:spAutoFit/>
          </a:bodyPr>
          <a:lstStyle/>
          <a:p>
            <a:pPr algn="r">
              <a:defRPr/>
            </a:pPr>
            <a:r>
              <a:rPr lang="it-IT" b="0" dirty="0">
                <a:latin typeface="+mn-lt"/>
              </a:rPr>
              <a:t>Asimmetrica verso destra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977900" y="5578475"/>
            <a:ext cx="3810000" cy="461963"/>
          </a:xfrm>
          <a:prstGeom prst="rect">
            <a:avLst/>
          </a:prstGeom>
          <a:solidFill>
            <a:srgbClr val="FFFCD2"/>
          </a:solidFill>
        </p:spPr>
        <p:txBody>
          <a:bodyPr>
            <a:spAutoFit/>
          </a:bodyPr>
          <a:lstStyle/>
          <a:p>
            <a:pPr algn="r">
              <a:defRPr/>
            </a:pPr>
            <a:r>
              <a:rPr lang="it-IT" b="0" dirty="0">
                <a:latin typeface="+mn-lt"/>
              </a:rPr>
              <a:t>Asimmetrica verso sinistra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39713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Media e Mediana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55298" name="Rectangle 3"/>
          <p:cNvSpPr txBox="1">
            <a:spLocks noChangeArrowheads="1"/>
          </p:cNvSpPr>
          <p:nvPr/>
        </p:nvSpPr>
        <p:spPr bwMode="auto">
          <a:xfrm>
            <a:off x="395288" y="3648075"/>
            <a:ext cx="8435975" cy="167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5125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just" eaLnBrk="1" hangingPunct="1">
              <a:spcAft>
                <a:spcPts val="600"/>
              </a:spcAft>
              <a:buClr>
                <a:schemeClr val="accent1"/>
              </a:buClr>
              <a:buSzPct val="85000"/>
              <a:buFont typeface="Wingdings" charset="0"/>
              <a:buNone/>
            </a:pPr>
            <a:r>
              <a:rPr lang="it-IT" sz="2000" b="0">
                <a:latin typeface="Arial" charset="0"/>
              </a:rPr>
              <a:t>La </a:t>
            </a:r>
            <a:r>
              <a:rPr lang="it-IT" sz="2000" i="1" u="sng">
                <a:solidFill>
                  <a:srgbClr val="0000FF"/>
                </a:solidFill>
                <a:latin typeface="Arial" charset="0"/>
              </a:rPr>
              <a:t>mediana</a:t>
            </a:r>
            <a:r>
              <a:rPr lang="it-IT" sz="2000" b="0">
                <a:latin typeface="Arial" charset="0"/>
              </a:rPr>
              <a:t> individua il centro di un istogramma: metà valori sono a sinistra e metà a destra della mediana. La mediana è un indicatore di tendenza centrale che, contrariamente alla media, </a:t>
            </a:r>
            <a:r>
              <a:rPr lang="it-IT" sz="2000" i="1" u="sng">
                <a:solidFill>
                  <a:srgbClr val="0000FF"/>
                </a:solidFill>
                <a:latin typeface="Arial" charset="0"/>
              </a:rPr>
              <a:t>non è influenzata </a:t>
            </a:r>
            <a:r>
              <a:rPr lang="it-IT" sz="2000" b="0">
                <a:latin typeface="Arial" charset="0"/>
              </a:rPr>
              <a:t>dalla presenza di outliers. Di conseguenza la mediana è la misura di tendenza centrale che è utilizzata per data set che contengono </a:t>
            </a:r>
            <a:r>
              <a:rPr lang="it-IT" sz="2000" b="0" i="1">
                <a:latin typeface="Arial" charset="0"/>
              </a:rPr>
              <a:t>outliers</a:t>
            </a:r>
            <a:r>
              <a:rPr lang="en-GB" sz="2000" b="0">
                <a:latin typeface="Arial" charset="0"/>
              </a:rPr>
              <a:t>.        </a:t>
            </a:r>
            <a:endParaRPr lang="en-US" sz="2000" b="0">
              <a:latin typeface="Arial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403225" y="5538788"/>
            <a:ext cx="8451850" cy="922337"/>
          </a:xfrm>
          <a:prstGeom prst="rect">
            <a:avLst/>
          </a:prstGeom>
          <a:solidFill>
            <a:srgbClr val="FFFCD2"/>
          </a:solidFill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1800" b="0" dirty="0">
                <a:latin typeface="+mn-lt"/>
              </a:rPr>
              <a:t>Il file </a:t>
            </a:r>
            <a:r>
              <a:rPr lang="it-IT" sz="1800" b="0" dirty="0" err="1">
                <a:latin typeface="+mn-lt"/>
              </a:rPr>
              <a:t>Dipendenti.mpj</a:t>
            </a:r>
            <a:r>
              <a:rPr lang="it-IT" sz="1800" b="0" dirty="0">
                <a:latin typeface="+mn-lt"/>
              </a:rPr>
              <a:t> esegue il confronto fra l’istogramma e i valori di media e mediana di due data-set con il numero di dipendenti di A) 50 aziende USA e B) 50 aziende Italiane. </a:t>
            </a:r>
          </a:p>
        </p:txBody>
      </p:sp>
      <p:grpSp>
        <p:nvGrpSpPr>
          <p:cNvPr id="55300" name="Gruppo 12"/>
          <p:cNvGrpSpPr>
            <a:grpSpLocks/>
          </p:cNvGrpSpPr>
          <p:nvPr/>
        </p:nvGrpSpPr>
        <p:grpSpPr bwMode="auto">
          <a:xfrm>
            <a:off x="395288" y="1071563"/>
            <a:ext cx="8435975" cy="2387600"/>
            <a:chOff x="395288" y="1071090"/>
            <a:chExt cx="8435632" cy="2388229"/>
          </a:xfrm>
        </p:grpSpPr>
        <p:sp>
          <p:nvSpPr>
            <p:cNvPr id="55301" name="Rectangle 3"/>
            <p:cNvSpPr txBox="1">
              <a:spLocks noChangeArrowheads="1"/>
            </p:cNvSpPr>
            <p:nvPr/>
          </p:nvSpPr>
          <p:spPr bwMode="auto">
            <a:xfrm>
              <a:off x="395288" y="1071090"/>
              <a:ext cx="8435632" cy="1045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365125" eaLnBrk="0" hangingPunct="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just" eaLnBrk="1" hangingPunct="1">
                <a:spcAft>
                  <a:spcPts val="600"/>
                </a:spcAft>
                <a:buClr>
                  <a:schemeClr val="accent1"/>
                </a:buClr>
                <a:buSzPct val="85000"/>
                <a:buFont typeface="Wingdings" charset="0"/>
                <a:buNone/>
              </a:pPr>
              <a:r>
                <a:rPr lang="it-IT" sz="2000" b="0">
                  <a:latin typeface="Arial" charset="0"/>
                </a:rPr>
                <a:t>La media è il </a:t>
              </a:r>
              <a:r>
                <a:rPr lang="it-IT" sz="2000" i="1" u="sng">
                  <a:solidFill>
                    <a:srgbClr val="0000FF"/>
                  </a:solidFill>
                  <a:latin typeface="Arial" charset="0"/>
                </a:rPr>
                <a:t>baricentro</a:t>
              </a:r>
              <a:r>
                <a:rPr lang="it-IT" sz="2000" b="0">
                  <a:latin typeface="Arial" charset="0"/>
                </a:rPr>
                <a:t> della distribuzione delle frequenze; cioè, la somma delle differenze fra i valori e la loro media aritmetica è uguale a zero</a:t>
              </a:r>
            </a:p>
            <a:p>
              <a:pPr algn="just" eaLnBrk="1" hangingPunct="1">
                <a:spcAft>
                  <a:spcPts val="600"/>
                </a:spcAft>
                <a:buClr>
                  <a:schemeClr val="accent1"/>
                </a:buClr>
                <a:buSzPct val="85000"/>
                <a:buFont typeface="Wingdings" charset="0"/>
                <a:buNone/>
              </a:pPr>
              <a:endParaRPr lang="it-IT" sz="2000" b="0">
                <a:latin typeface="Arial" charset="0"/>
              </a:endParaRPr>
            </a:p>
          </p:txBody>
        </p:sp>
        <p:grpSp>
          <p:nvGrpSpPr>
            <p:cNvPr id="55302" name="Gruppo 11"/>
            <p:cNvGrpSpPr>
              <a:grpSpLocks/>
            </p:cNvGrpSpPr>
            <p:nvPr/>
          </p:nvGrpSpPr>
          <p:grpSpPr bwMode="auto">
            <a:xfrm>
              <a:off x="1028235" y="2222961"/>
              <a:ext cx="7169739" cy="421996"/>
              <a:chOff x="1158477" y="2181573"/>
              <a:chExt cx="7169739" cy="421996"/>
            </a:xfrm>
          </p:grpSpPr>
          <p:graphicFrame>
            <p:nvGraphicFramePr>
              <p:cNvPr id="55304" name="Oggetto 4"/>
              <p:cNvGraphicFramePr>
                <a:graphicFrameLocks noChangeAspect="1"/>
              </p:cNvGraphicFramePr>
              <p:nvPr/>
            </p:nvGraphicFramePr>
            <p:xfrm>
              <a:off x="1158477" y="2185800"/>
              <a:ext cx="3455997" cy="41776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5350" name="Equation" r:id="rId3" imgW="2311400" imgH="279400" progId="Equation.3">
                      <p:embed/>
                    </p:oleObj>
                  </mc:Choice>
                  <mc:Fallback>
                    <p:oleObj name="Equation" r:id="rId3" imgW="2311400" imgH="279400" progId="Equation.3">
                      <p:embed/>
                      <p:pic>
                        <p:nvPicPr>
                          <p:cNvPr id="0" name="Oggetto 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58477" y="2185800"/>
                            <a:ext cx="3455997" cy="41776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55305" name="Gruppo 7"/>
              <p:cNvGrpSpPr>
                <a:grpSpLocks/>
              </p:cNvGrpSpPr>
              <p:nvPr/>
            </p:nvGrpSpPr>
            <p:grpSpPr bwMode="auto">
              <a:xfrm>
                <a:off x="5088217" y="2181573"/>
                <a:ext cx="3239999" cy="400110"/>
                <a:chOff x="5088216" y="2245826"/>
                <a:chExt cx="3108532" cy="400110"/>
              </a:xfrm>
            </p:grpSpPr>
            <p:graphicFrame>
              <p:nvGraphicFramePr>
                <p:cNvPr id="55306" name="Oggetto 5"/>
                <p:cNvGraphicFramePr>
                  <a:graphicFrameLocks noChangeAspect="1"/>
                </p:cNvGraphicFramePr>
                <p:nvPr/>
              </p:nvGraphicFramePr>
              <p:xfrm>
                <a:off x="5088216" y="2276813"/>
                <a:ext cx="693737" cy="33813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5351" name="Equation" r:id="rId5" imgW="495300" imgH="241300" progId="Equation.3">
                        <p:embed/>
                      </p:oleObj>
                    </mc:Choice>
                    <mc:Fallback>
                      <p:oleObj name="Equation" r:id="rId5" imgW="495300" imgH="241300" progId="Equation.3">
                        <p:embed/>
                        <p:pic>
                          <p:nvPicPr>
                            <p:cNvPr id="0" name="Oggetto 5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088216" y="2276813"/>
                              <a:ext cx="693737" cy="338137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7" name="CasellaDiTesto 6"/>
                <p:cNvSpPr txBox="1"/>
                <p:nvPr/>
              </p:nvSpPr>
              <p:spPr>
                <a:xfrm>
                  <a:off x="5972710" y="2245195"/>
                  <a:ext cx="2223614" cy="40015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it-IT" sz="2000" b="0" dirty="0">
                      <a:latin typeface="+mn-lt"/>
                    </a:rPr>
                    <a:t>Scarti dalla media </a:t>
                  </a:r>
                </a:p>
              </p:txBody>
            </p:sp>
          </p:grpSp>
        </p:grpSp>
        <p:sp>
          <p:nvSpPr>
            <p:cNvPr id="11" name="CasellaDiTesto 10"/>
            <p:cNvSpPr txBox="1"/>
            <p:nvPr/>
          </p:nvSpPr>
          <p:spPr>
            <a:xfrm>
              <a:off x="415924" y="2751107"/>
              <a:ext cx="8394359" cy="7082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it-IT" sz="2000" b="0" dirty="0">
                  <a:latin typeface="+mn-lt"/>
                </a:rPr>
                <a:t>La presenza di un valore estremo distante dalla media (</a:t>
              </a:r>
              <a:r>
                <a:rPr lang="it-IT" sz="2000" b="0" dirty="0" err="1">
                  <a:latin typeface="+mn-lt"/>
                </a:rPr>
                <a:t>outliers</a:t>
              </a:r>
              <a:r>
                <a:rPr lang="it-IT" sz="2000" b="0" dirty="0">
                  <a:latin typeface="+mn-lt"/>
                </a:rPr>
                <a:t>) sposta il baricentro </a:t>
              </a:r>
              <a:r>
                <a:rPr lang="it-IT" sz="2000" b="0" dirty="0" err="1">
                  <a:latin typeface="+mn-lt"/>
                </a:rPr>
                <a:t>veso</a:t>
              </a:r>
              <a:r>
                <a:rPr lang="it-IT" sz="2000" b="0" dirty="0">
                  <a:latin typeface="+mn-lt"/>
                </a:rPr>
                <a:t> il valore estremo.</a:t>
              </a:r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92088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Media e Mediana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56322" name="Rectangle 3"/>
          <p:cNvSpPr txBox="1">
            <a:spLocks noChangeArrowheads="1"/>
          </p:cNvSpPr>
          <p:nvPr/>
        </p:nvSpPr>
        <p:spPr bwMode="auto">
          <a:xfrm>
            <a:off x="395288" y="984250"/>
            <a:ext cx="8553450" cy="151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5125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just" eaLnBrk="1" hangingPunct="1">
              <a:spcAft>
                <a:spcPts val="600"/>
              </a:spcAft>
              <a:buClr>
                <a:schemeClr val="accent1"/>
              </a:buClr>
              <a:buSzPct val="85000"/>
              <a:buFont typeface="Wingdings" charset="0"/>
              <a:buNone/>
            </a:pPr>
            <a:r>
              <a:rPr lang="it-IT" sz="1800" b="0">
                <a:latin typeface="Arial" charset="0"/>
              </a:rPr>
              <a:t>Raw data set con il No di dipendenti di 50 aziende scelte a caso nei Stati Uniti; l’istogramma mostra la distribuzione delle frequenze per classi di larghezza pari a 400 dipendenti. I valori indicati mostrano la relazione fra media e mediana nel caso in cui la distribuzione delle frequenze abbia </a:t>
            </a:r>
            <a:r>
              <a:rPr lang="it-IT" sz="1800" i="1" u="sng">
                <a:solidFill>
                  <a:srgbClr val="0000FF"/>
                </a:solidFill>
                <a:latin typeface="Arial" charset="0"/>
              </a:rPr>
              <a:t>forma asimmetrica con una coda destra</a:t>
            </a:r>
            <a:r>
              <a:rPr lang="it-IT" sz="1800" b="0">
                <a:latin typeface="Arial" charset="0"/>
              </a:rPr>
              <a:t> di valori a bassa frequenza</a:t>
            </a:r>
            <a:endParaRPr lang="en-US" sz="1800" b="0">
              <a:latin typeface="Arial" charset="0"/>
            </a:endParaRPr>
          </a:p>
        </p:txBody>
      </p:sp>
      <p:graphicFrame>
        <p:nvGraphicFramePr>
          <p:cNvPr id="6" name="Tabella 5"/>
          <p:cNvGraphicFramePr>
            <a:graphicFrameLocks noGrp="1"/>
          </p:cNvGraphicFramePr>
          <p:nvPr/>
        </p:nvGraphicFramePr>
        <p:xfrm>
          <a:off x="604838" y="2676525"/>
          <a:ext cx="2324100" cy="3848100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581025"/>
                <a:gridCol w="581025"/>
                <a:gridCol w="581025"/>
                <a:gridCol w="581025"/>
              </a:tblGrid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128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162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476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238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253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645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930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303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259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736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1200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1200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786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1400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2000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1300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1500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2300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2600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2500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292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171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161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302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383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189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1100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401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319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1500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853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430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1800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2990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3800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642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123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210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642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567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588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1200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739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734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1300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1450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759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6800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2456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981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4" marR="12704" marT="12700" marB="0" anchor="b"/>
                </a:tc>
              </a:tr>
            </a:tbl>
          </a:graphicData>
        </a:graphic>
      </p:graphicFrame>
      <p:pic>
        <p:nvPicPr>
          <p:cNvPr id="56405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538" y="2662238"/>
            <a:ext cx="5776912" cy="38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onnettore 2 9"/>
          <p:cNvCxnSpPr/>
          <p:nvPr/>
        </p:nvCxnSpPr>
        <p:spPr>
          <a:xfrm flipH="1">
            <a:off x="4527550" y="3616325"/>
            <a:ext cx="358775" cy="6873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5005388" y="3271838"/>
            <a:ext cx="1763712" cy="344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1600" dirty="0">
                <a:latin typeface="+mn-lt"/>
              </a:rPr>
              <a:t>Mediana = 644  </a:t>
            </a:r>
          </a:p>
        </p:txBody>
      </p:sp>
      <p:cxnSp>
        <p:nvCxnSpPr>
          <p:cNvPr id="12" name="Connettore 2 11"/>
          <p:cNvCxnSpPr/>
          <p:nvPr/>
        </p:nvCxnSpPr>
        <p:spPr>
          <a:xfrm flipH="1">
            <a:off x="4918075" y="4484688"/>
            <a:ext cx="358775" cy="6873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>
            <a:off x="5337175" y="4171950"/>
            <a:ext cx="1762125" cy="342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1600" dirty="0">
                <a:latin typeface="+mn-lt"/>
              </a:rPr>
              <a:t>Media = 992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80975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4800" dirty="0">
                <a:latin typeface="Tahoma" charset="0"/>
                <a:ea typeface="+mj-ea"/>
                <a:cs typeface="+mj-cs"/>
              </a:rPr>
              <a:t>Statistica</a:t>
            </a:r>
            <a:endParaRPr lang="it-IT" sz="4800" dirty="0">
              <a:ea typeface="+mj-ea"/>
              <a:cs typeface="+mj-cs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916238"/>
            <a:ext cx="8229600" cy="3843337"/>
          </a:xfrm>
        </p:spPr>
        <p:txBody>
          <a:bodyPr rtlCol="0">
            <a:normAutofit fontScale="92500" lnSpcReduction="20000"/>
          </a:bodyPr>
          <a:lstStyle/>
          <a:p>
            <a:pPr marL="182880" indent="-182880" algn="just" eaLnBrk="1" fontAlgn="auto" hangingPunct="1">
              <a:lnSpc>
                <a:spcPct val="90000"/>
              </a:lnSpc>
              <a:spcBef>
                <a:spcPct val="4000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defRPr/>
            </a:pPr>
            <a:r>
              <a:rPr lang="it-IT" b="1" dirty="0">
                <a:solidFill>
                  <a:srgbClr val="292934"/>
                </a:solidFill>
                <a:ea typeface="+mn-ea"/>
                <a:cs typeface="+mn-cs"/>
              </a:rPr>
              <a:t>La </a:t>
            </a:r>
            <a:r>
              <a:rPr lang="it-IT" b="1" dirty="0" smtClean="0">
                <a:solidFill>
                  <a:srgbClr val="292934"/>
                </a:solidFill>
                <a:ea typeface="+mn-ea"/>
                <a:cs typeface="+mn-cs"/>
              </a:rPr>
              <a:t>Statistica</a:t>
            </a:r>
            <a:r>
              <a:rPr lang="it-IT" sz="2000" b="1" dirty="0" smtClean="0">
                <a:solidFill>
                  <a:srgbClr val="292934"/>
                </a:solidFill>
                <a:ea typeface="+mn-ea"/>
                <a:cs typeface="+mn-cs"/>
              </a:rPr>
              <a:t> </a:t>
            </a:r>
            <a:endParaRPr lang="it-IT" sz="2000" b="1" dirty="0">
              <a:solidFill>
                <a:srgbClr val="292934"/>
              </a:solidFill>
              <a:ea typeface="+mn-ea"/>
              <a:cs typeface="+mn-cs"/>
            </a:endParaRPr>
          </a:p>
          <a:p>
            <a:pPr marL="461962" lvl="1" indent="-285750" algn="just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Lucida Grande"/>
              <a:buChar char="-"/>
              <a:defRPr/>
            </a:pPr>
            <a:r>
              <a:rPr lang="it-IT" sz="1900" b="1" i="1" u="sng" dirty="0" smtClean="0">
                <a:solidFill>
                  <a:srgbClr val="0000FF"/>
                </a:solidFill>
                <a:ea typeface="+mn-ea"/>
              </a:rPr>
              <a:t>Statistica</a:t>
            </a:r>
            <a:r>
              <a:rPr lang="it-IT" sz="1900" dirty="0" smtClean="0">
                <a:ea typeface="+mn-ea"/>
              </a:rPr>
              <a:t>. Tecniche </a:t>
            </a:r>
            <a:r>
              <a:rPr lang="it-IT" sz="1900" dirty="0">
                <a:ea typeface="+mn-ea"/>
              </a:rPr>
              <a:t>e metodi usati per raccogliere, analizzare, presentare ed interpretare i dati al fine di prendere decisioni.</a:t>
            </a:r>
          </a:p>
          <a:p>
            <a:pPr marL="461962" lvl="1" indent="-285750" algn="just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Lucida Grande"/>
              <a:buChar char="-"/>
              <a:defRPr/>
            </a:pPr>
            <a:r>
              <a:rPr lang="it-IT" sz="1900" b="1" i="1" u="sng" dirty="0">
                <a:solidFill>
                  <a:srgbClr val="0000FF"/>
                </a:solidFill>
                <a:ea typeface="+mn-ea"/>
              </a:rPr>
              <a:t>Statistica descrittiva</a:t>
            </a:r>
            <a:r>
              <a:rPr lang="it-IT" sz="1900" dirty="0" smtClean="0">
                <a:ea typeface="+mn-ea"/>
              </a:rPr>
              <a:t>. Tecniche e metodi per la raccolta</a:t>
            </a:r>
            <a:r>
              <a:rPr lang="it-IT" sz="1900" dirty="0">
                <a:ea typeface="+mn-ea"/>
              </a:rPr>
              <a:t>, </a:t>
            </a:r>
            <a:r>
              <a:rPr lang="it-IT" sz="1900" dirty="0" smtClean="0">
                <a:ea typeface="+mn-ea"/>
              </a:rPr>
              <a:t>la presentazione la visualizzazione e la sintesi </a:t>
            </a:r>
            <a:r>
              <a:rPr lang="it-IT" sz="1900" dirty="0">
                <a:ea typeface="+mn-ea"/>
              </a:rPr>
              <a:t>dei </a:t>
            </a:r>
            <a:r>
              <a:rPr lang="it-IT" sz="1900" dirty="0" smtClean="0">
                <a:ea typeface="+mn-ea"/>
              </a:rPr>
              <a:t>dati presenti in un campione.</a:t>
            </a:r>
            <a:endParaRPr lang="it-IT" sz="1900" dirty="0">
              <a:ea typeface="+mn-ea"/>
            </a:endParaRPr>
          </a:p>
          <a:p>
            <a:pPr marL="461962" lvl="1" indent="-285750" algn="just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Lucida Grande"/>
              <a:buChar char="-"/>
              <a:defRPr/>
            </a:pPr>
            <a:r>
              <a:rPr lang="it-IT" sz="1900" b="1" i="1" u="sng" dirty="0">
                <a:solidFill>
                  <a:srgbClr val="0000FF"/>
                </a:solidFill>
                <a:ea typeface="+mn-ea"/>
              </a:rPr>
              <a:t>Statistica inferenziale</a:t>
            </a:r>
            <a:r>
              <a:rPr lang="it-IT" sz="1900" dirty="0" smtClean="0">
                <a:ea typeface="+mn-ea"/>
              </a:rPr>
              <a:t>. Tecniche e metodi per l’estrapolazione delle informazioni ottenute dai campioni alle </a:t>
            </a:r>
            <a:r>
              <a:rPr lang="it-IT" sz="1900" dirty="0" smtClean="0">
                <a:ea typeface="+mn-ea"/>
                <a:sym typeface="Wingdings" charset="0"/>
              </a:rPr>
              <a:t>popolazioni, e per prendere decisioni</a:t>
            </a:r>
            <a:r>
              <a:rPr lang="it-IT" sz="1600" dirty="0" smtClean="0">
                <a:ea typeface="+mn-ea"/>
              </a:rPr>
              <a:t>.</a:t>
            </a:r>
          </a:p>
          <a:p>
            <a:pPr marL="0" indent="0" algn="just" eaLnBrk="1" fontAlgn="auto" hangingPunct="1">
              <a:lnSpc>
                <a:spcPct val="90000"/>
              </a:lnSpc>
              <a:spcBef>
                <a:spcPct val="4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it-IT" sz="1400" dirty="0" smtClean="0">
              <a:ea typeface="+mn-ea"/>
              <a:cs typeface="+mn-cs"/>
            </a:endParaRPr>
          </a:p>
          <a:p>
            <a:pPr marL="182880" indent="-182880" algn="just" eaLnBrk="1" fontAlgn="auto" hangingPunct="1">
              <a:lnSpc>
                <a:spcPct val="90000"/>
              </a:lnSpc>
              <a:spcBef>
                <a:spcPct val="4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900" dirty="0" smtClean="0">
                <a:ea typeface="+mn-ea"/>
                <a:cs typeface="+mn-cs"/>
              </a:rPr>
              <a:t>Esempi</a:t>
            </a:r>
          </a:p>
          <a:p>
            <a:pPr marL="617220" lvl="1" indent="-342900" algn="just" eaLnBrk="1" fontAlgn="auto" hangingPunct="1">
              <a:lnSpc>
                <a:spcPct val="90000"/>
              </a:lnSpc>
              <a:spcBef>
                <a:spcPct val="40000"/>
              </a:spcBef>
              <a:spcAft>
                <a:spcPts val="0"/>
              </a:spcAft>
              <a:buClrTx/>
              <a:buSzPct val="100000"/>
              <a:buFont typeface="+mj-lt"/>
              <a:buAutoNum type="arabicPeriod"/>
              <a:defRPr/>
            </a:pPr>
            <a:r>
              <a:rPr lang="it-IT" sz="1500" dirty="0" smtClean="0">
                <a:ea typeface="+mn-ea"/>
              </a:rPr>
              <a:t>Età media degli studenti del corso di laurea di M.C .…   </a:t>
            </a:r>
          </a:p>
          <a:p>
            <a:pPr marL="617220" lvl="1" indent="-342900" algn="just" eaLnBrk="1" fontAlgn="auto" hangingPunct="1">
              <a:lnSpc>
                <a:spcPct val="90000"/>
              </a:lnSpc>
              <a:spcBef>
                <a:spcPct val="40000"/>
              </a:spcBef>
              <a:spcAft>
                <a:spcPts val="0"/>
              </a:spcAft>
              <a:buClrTx/>
              <a:buSzPct val="100000"/>
              <a:buFont typeface="+mj-lt"/>
              <a:buAutoNum type="arabicPeriod"/>
              <a:defRPr/>
            </a:pPr>
            <a:r>
              <a:rPr lang="it-IT" sz="1500" dirty="0" smtClean="0">
                <a:ea typeface="+mn-ea"/>
              </a:rPr>
              <a:t>Percentuale di tiri liberi realizzati da M. Jordan …. </a:t>
            </a:r>
          </a:p>
          <a:p>
            <a:pPr marL="617220" lvl="1" indent="-342900" algn="just" eaLnBrk="1" fontAlgn="auto" hangingPunct="1">
              <a:lnSpc>
                <a:spcPct val="90000"/>
              </a:lnSpc>
              <a:spcBef>
                <a:spcPct val="40000"/>
              </a:spcBef>
              <a:spcAft>
                <a:spcPts val="0"/>
              </a:spcAft>
              <a:buClrTx/>
              <a:buSzPct val="100000"/>
              <a:buFont typeface="+mj-lt"/>
              <a:buAutoNum type="arabicPeriod"/>
              <a:defRPr/>
            </a:pPr>
            <a:r>
              <a:rPr lang="it-IT" sz="1500" dirty="0" smtClean="0">
                <a:ea typeface="+mn-ea"/>
              </a:rPr>
              <a:t>Tempo necessario per il completamento del test di ammissione …. </a:t>
            </a:r>
            <a:endParaRPr lang="it-IT" sz="1700" dirty="0">
              <a:ea typeface="+mn-ea"/>
            </a:endParaRPr>
          </a:p>
        </p:txBody>
      </p:sp>
      <p:sp>
        <p:nvSpPr>
          <p:cNvPr id="17411" name="Rettangolo 3"/>
          <p:cNvSpPr>
            <a:spLocks noChangeArrowheads="1"/>
          </p:cNvSpPr>
          <p:nvPr/>
        </p:nvSpPr>
        <p:spPr bwMode="auto">
          <a:xfrm>
            <a:off x="400050" y="1139825"/>
            <a:ext cx="8313738" cy="1631950"/>
          </a:xfrm>
          <a:prstGeom prst="rect">
            <a:avLst/>
          </a:prstGeom>
          <a:solidFill>
            <a:srgbClr val="FFFC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365125" algn="just">
              <a:spcBef>
                <a:spcPct val="50000"/>
              </a:spcBef>
              <a:buFont typeface="Arial" charset="0"/>
              <a:buChar char="•"/>
            </a:pPr>
            <a:r>
              <a:rPr lang="it-IT" sz="2000" b="0">
                <a:solidFill>
                  <a:srgbClr val="000000"/>
                </a:solidFill>
                <a:latin typeface="Arial" charset="0"/>
                <a:cs typeface="Arial" charset="0"/>
              </a:rPr>
              <a:t>La statistica è una disciplina utilizzata per descrivere fenomeni soggetti a variabilità, tramite grafici ed indicatori statistici quali la media e la varianza. La conoscenza di media e varianza e della</a:t>
            </a:r>
            <a:r>
              <a:rPr lang="it-IT" sz="2000" b="0" i="1">
                <a:solidFill>
                  <a:srgbClr val="000000"/>
                </a:solidFill>
                <a:latin typeface="Arial" charset="0"/>
                <a:cs typeface="Arial" charset="0"/>
              </a:rPr>
              <a:t> probabilità</a:t>
            </a:r>
            <a:r>
              <a:rPr lang="it-IT" sz="2000" b="0">
                <a:solidFill>
                  <a:srgbClr val="000000"/>
                </a:solidFill>
                <a:latin typeface="Arial" charset="0"/>
                <a:cs typeface="Arial" charset="0"/>
              </a:rPr>
              <a:t> che questi indicatori assumano determinati valori, permette di fare previsioni sul fenomeno studiato.  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>
                <a:ea typeface="+mj-ea"/>
                <a:cs typeface="+mj-cs"/>
              </a:rPr>
              <a:t>Media e Mediana</a:t>
            </a:r>
          </a:p>
        </p:txBody>
      </p:sp>
      <p:sp>
        <p:nvSpPr>
          <p:cNvPr id="57346" name="Rectangle 3"/>
          <p:cNvSpPr txBox="1">
            <a:spLocks noChangeArrowheads="1"/>
          </p:cNvSpPr>
          <p:nvPr/>
        </p:nvSpPr>
        <p:spPr bwMode="auto">
          <a:xfrm>
            <a:off x="395288" y="1038225"/>
            <a:ext cx="8553450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5125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just" eaLnBrk="1" hangingPunct="1">
              <a:spcAft>
                <a:spcPts val="600"/>
              </a:spcAft>
              <a:buClr>
                <a:schemeClr val="accent1"/>
              </a:buClr>
              <a:buSzPct val="85000"/>
              <a:buFont typeface="Wingdings" charset="0"/>
              <a:buNone/>
            </a:pPr>
            <a:r>
              <a:rPr lang="it-IT" sz="1800" b="0">
                <a:latin typeface="Arial" charset="0"/>
              </a:rPr>
              <a:t>Raw data set con il No di dipendenti di 50 aziende scelte a caso in Italia; l’istogramma mostra la distribuzione delle frequenze per classi di larghezza pari a 40 dipendenti. I valori indicati mostrano la relazione fra media e mediana nel caso in cui la distribuzione delle frequenze abbia </a:t>
            </a:r>
            <a:r>
              <a:rPr lang="it-IT" sz="1800" i="1" u="sng">
                <a:solidFill>
                  <a:srgbClr val="0000FF"/>
                </a:solidFill>
                <a:latin typeface="Arial" charset="0"/>
              </a:rPr>
              <a:t>forma simmetrica.</a:t>
            </a:r>
            <a:endParaRPr lang="en-US" sz="1800" b="0">
              <a:latin typeface="Arial" charset="0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515938" y="2541588"/>
          <a:ext cx="2143124" cy="3848100"/>
        </p:xfrm>
        <a:graphic>
          <a:graphicData uri="http://schemas.openxmlformats.org/drawingml/2006/table">
            <a:tbl>
              <a:tblPr bandRow="1">
                <a:tableStyleId>{9DCAF9ED-07DC-4A11-8D7F-57B35C25682E}</a:tableStyleId>
              </a:tblPr>
              <a:tblGrid>
                <a:gridCol w="535781"/>
                <a:gridCol w="535781"/>
                <a:gridCol w="535781"/>
                <a:gridCol w="535781"/>
              </a:tblGrid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306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324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343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318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320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291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134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266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150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244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269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329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210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249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368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245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399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423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282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326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307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163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315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339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207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333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264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314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350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254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396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292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296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173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299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241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294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188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288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415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378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164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195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293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389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286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261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</a:tr>
              <a:tr h="256540"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251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>
                          <a:effectLst/>
                        </a:rPr>
                        <a:t>174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>
                          <a:effectLst/>
                        </a:rPr>
                        <a:t>184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694" marR="12694" marT="12700" marB="0" anchor="b"/>
                </a:tc>
              </a:tr>
            </a:tbl>
          </a:graphicData>
        </a:graphic>
      </p:graphicFrame>
      <p:pic>
        <p:nvPicPr>
          <p:cNvPr id="57426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738" y="2574925"/>
            <a:ext cx="5776912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Connettore 2 5"/>
          <p:cNvCxnSpPr/>
          <p:nvPr/>
        </p:nvCxnSpPr>
        <p:spPr>
          <a:xfrm flipH="1">
            <a:off x="5886450" y="3406775"/>
            <a:ext cx="358775" cy="6873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6364288" y="3062288"/>
            <a:ext cx="1763712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1600" dirty="0">
                <a:latin typeface="+mn-lt"/>
              </a:rPr>
              <a:t>Mediana = 291</a:t>
            </a:r>
          </a:p>
          <a:p>
            <a:pPr>
              <a:defRPr/>
            </a:pPr>
            <a:r>
              <a:rPr lang="it-IT" sz="1600" dirty="0">
                <a:latin typeface="+mn-lt"/>
              </a:rPr>
              <a:t>Media     = 282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1313" y="417513"/>
            <a:ext cx="8229600" cy="827087"/>
          </a:xfrm>
        </p:spPr>
        <p:txBody>
          <a:bodyPr/>
          <a:lstStyle/>
          <a:p>
            <a:pPr>
              <a:defRPr/>
            </a:pPr>
            <a:r>
              <a:rPr lang="it-IT" dirty="0" smtClean="0"/>
              <a:t>Esempio #2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474663" y="1500188"/>
            <a:ext cx="8261350" cy="4144724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it-IT" dirty="0">
                <a:latin typeface="+mn-lt"/>
              </a:rPr>
              <a:t>Utilizzando MINITAB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  <a:defRPr/>
            </a:pPr>
            <a:r>
              <a:rPr lang="it-IT" sz="2000" b="0" dirty="0">
                <a:latin typeface="+mn-lt"/>
              </a:rPr>
              <a:t>Esegui l’istogramma delle variabili Dipendenti USA e Dipendenti Italia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  <a:defRPr/>
            </a:pPr>
            <a:r>
              <a:rPr lang="it-IT" sz="2000" b="0" dirty="0">
                <a:latin typeface="+mn-lt"/>
              </a:rPr>
              <a:t>Calcola la Media, la Mediana e la Moda di ciascuna variabile e confronta la forma dell’Istogramma e i la “posizione” degli indicatori di posizione. 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  <a:defRPr/>
            </a:pPr>
            <a:endParaRPr lang="it-IT" sz="2000" b="0" dirty="0">
              <a:latin typeface="+mn-lt"/>
            </a:endParaRPr>
          </a:p>
          <a:p>
            <a:pPr marL="285750" indent="-285750">
              <a:lnSpc>
                <a:spcPct val="120000"/>
              </a:lnSpc>
              <a:buFont typeface="Arial"/>
              <a:buChar char="•"/>
              <a:defRPr/>
            </a:pPr>
            <a:r>
              <a:rPr lang="it-IT" sz="2000" b="0" dirty="0">
                <a:latin typeface="+mn-lt"/>
              </a:rPr>
              <a:t>Esegui il Dot-Plot delle variabili </a:t>
            </a:r>
            <a:r>
              <a:rPr lang="it-IT" sz="2000" b="0" dirty="0">
                <a:solidFill>
                  <a:srgbClr val="292934"/>
                </a:solidFill>
                <a:latin typeface="Arial"/>
              </a:rPr>
              <a:t>Dipendenti USA e Dipendenti Italia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  <a:defRPr/>
            </a:pPr>
            <a:r>
              <a:rPr lang="it-IT" sz="2000" b="0" dirty="0">
                <a:solidFill>
                  <a:srgbClr val="292934"/>
                </a:solidFill>
                <a:latin typeface="Arial"/>
              </a:rPr>
              <a:t>Confronta l’istogramma e il Dot-Plot per le variabili indicate</a:t>
            </a:r>
          </a:p>
          <a:p>
            <a:pPr>
              <a:lnSpc>
                <a:spcPct val="120000"/>
              </a:lnSpc>
              <a:defRPr/>
            </a:pPr>
            <a:endParaRPr lang="it-IT" sz="2000" b="0" dirty="0">
              <a:latin typeface="+mn-lt"/>
            </a:endParaRPr>
          </a:p>
          <a:p>
            <a:pPr marL="285750" indent="-285750">
              <a:lnSpc>
                <a:spcPct val="120000"/>
              </a:lnSpc>
              <a:buFont typeface="Arial"/>
              <a:buChar char="•"/>
              <a:defRPr/>
            </a:pPr>
            <a:r>
              <a:rPr lang="it-IT" sz="2000" b="0" dirty="0">
                <a:solidFill>
                  <a:srgbClr val="292934"/>
                </a:solidFill>
                <a:latin typeface="Arial"/>
              </a:rPr>
              <a:t>Esegui l’Istogramma e il Box-Plot delle variabili Dipendenti USA con l’istruzione </a:t>
            </a:r>
            <a:r>
              <a:rPr lang="it-IT" sz="2000" dirty="0">
                <a:solidFill>
                  <a:srgbClr val="292934"/>
                </a:solidFill>
                <a:latin typeface="Arial"/>
              </a:rPr>
              <a:t>Stat</a:t>
            </a:r>
            <a:r>
              <a:rPr lang="it-IT" sz="2000" dirty="0">
                <a:solidFill>
                  <a:srgbClr val="292934"/>
                </a:solidFill>
                <a:latin typeface="Arial"/>
                <a:sym typeface="Wingdings"/>
              </a:rPr>
              <a:t> Basic </a:t>
            </a:r>
            <a:r>
              <a:rPr lang="it-IT" sz="2000" dirty="0" err="1">
                <a:solidFill>
                  <a:srgbClr val="292934"/>
                </a:solidFill>
                <a:latin typeface="Arial"/>
                <a:sym typeface="Wingdings"/>
              </a:rPr>
              <a:t>Statistics</a:t>
            </a:r>
            <a:r>
              <a:rPr lang="it-IT" sz="2000" dirty="0">
                <a:solidFill>
                  <a:srgbClr val="292934"/>
                </a:solidFill>
                <a:latin typeface="Arial"/>
                <a:sym typeface="Wingdings"/>
              </a:rPr>
              <a:t> </a:t>
            </a:r>
            <a:r>
              <a:rPr lang="it-IT" sz="2000" dirty="0" err="1">
                <a:solidFill>
                  <a:srgbClr val="292934"/>
                </a:solidFill>
                <a:latin typeface="Arial"/>
                <a:sym typeface="Wingdings"/>
              </a:rPr>
              <a:t>Graphical</a:t>
            </a:r>
            <a:r>
              <a:rPr lang="it-IT" sz="2000" dirty="0">
                <a:solidFill>
                  <a:srgbClr val="292934"/>
                </a:solidFill>
                <a:latin typeface="Arial"/>
                <a:sym typeface="Wingdings"/>
              </a:rPr>
              <a:t> </a:t>
            </a:r>
            <a:r>
              <a:rPr lang="it-IT" sz="2000" dirty="0" err="1" smtClean="0">
                <a:solidFill>
                  <a:srgbClr val="292934"/>
                </a:solidFill>
                <a:latin typeface="Arial"/>
                <a:sym typeface="Wingdings"/>
              </a:rPr>
              <a:t>Summary</a:t>
            </a:r>
            <a:endParaRPr lang="it-IT" sz="2000" dirty="0">
              <a:solidFill>
                <a:srgbClr val="292934"/>
              </a:solidFill>
              <a:latin typeface="Arial"/>
              <a:sym typeface="Wingding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185738"/>
            <a:ext cx="8253413" cy="8016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200" dirty="0" smtClean="0">
                <a:ea typeface="+mj-ea"/>
                <a:cs typeface="+mj-cs"/>
              </a:rPr>
              <a:t>Misure di Dispersione per dati non raggruppati</a:t>
            </a:r>
            <a:endParaRPr lang="it-IT" sz="3200" dirty="0"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61963" y="1371600"/>
            <a:ext cx="8412162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1800" b="0" dirty="0">
                <a:latin typeface="+mn-lt"/>
              </a:rPr>
              <a:t>Le sole misure di tendenza centrale media, mediana, e moda, non descrivono in modo esauriente la distribuzione dei valori di set di data. Due data set con la stessa media possono avere dispersione completamente diversa. I data-set che seguono </a:t>
            </a:r>
            <a:r>
              <a:rPr lang="it-IT" sz="1800" dirty="0">
                <a:latin typeface="+mn-lt"/>
              </a:rPr>
              <a:t>mostrano il tempo  standard impiegato dagli operai addetti alla catena di montaggio appartenenti a due squadre diverse</a:t>
            </a:r>
            <a:r>
              <a:rPr lang="it-IT" sz="1800" b="0" dirty="0">
                <a:latin typeface="+mn-lt"/>
              </a:rPr>
              <a:t>.</a:t>
            </a:r>
          </a:p>
        </p:txBody>
      </p:sp>
      <p:graphicFrame>
        <p:nvGraphicFramePr>
          <p:cNvPr id="8" name="Tabella 7"/>
          <p:cNvGraphicFramePr>
            <a:graphicFrameLocks noGrp="1"/>
          </p:cNvGraphicFramePr>
          <p:nvPr/>
        </p:nvGraphicFramePr>
        <p:xfrm>
          <a:off x="2149475" y="2973388"/>
          <a:ext cx="4886323" cy="574676"/>
        </p:xfrm>
        <a:graphic>
          <a:graphicData uri="http://schemas.openxmlformats.org/drawingml/2006/table">
            <a:tbl>
              <a:tblPr/>
              <a:tblGrid>
                <a:gridCol w="1014731"/>
                <a:gridCol w="483949"/>
                <a:gridCol w="483949"/>
                <a:gridCol w="483949"/>
                <a:gridCol w="483949"/>
                <a:gridCol w="483949"/>
                <a:gridCol w="483949"/>
                <a:gridCol w="483949"/>
                <a:gridCol w="483949"/>
              </a:tblGrid>
              <a:tr h="287338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Squadra 1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Squadra 2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12701" marR="12701" marT="12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CasellaDiTesto 8"/>
          <p:cNvSpPr txBox="1"/>
          <p:nvPr/>
        </p:nvSpPr>
        <p:spPr>
          <a:xfrm>
            <a:off x="461963" y="3716338"/>
            <a:ext cx="8396287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1800" b="0" dirty="0">
                <a:latin typeface="+mn-lt"/>
              </a:rPr>
              <a:t>Il tempo medio impiegato da ciascuna squadra a portare a termine il ciclo di lavoro è il medesimo, ma le prestazioni dei lavoratori di ciascuna squadra sono molto diverse  </a:t>
            </a:r>
          </a:p>
        </p:txBody>
      </p:sp>
      <p:pic>
        <p:nvPicPr>
          <p:cNvPr id="58391" name="Immagin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" t="32077" b="23805"/>
          <a:stretch>
            <a:fillRect/>
          </a:stretch>
        </p:blipFill>
        <p:spPr bwMode="auto">
          <a:xfrm>
            <a:off x="1014413" y="4597400"/>
            <a:ext cx="7050087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9400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err="1" smtClean="0">
                <a:ea typeface="+mj-ea"/>
                <a:cs typeface="+mj-cs"/>
              </a:rPr>
              <a:t>Range</a:t>
            </a:r>
            <a:r>
              <a:rPr lang="it-IT" dirty="0" smtClean="0">
                <a:ea typeface="+mj-ea"/>
                <a:cs typeface="+mj-cs"/>
              </a:rPr>
              <a:t> di dati non raggruppati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47675" y="1181100"/>
            <a:ext cx="8382000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 b="0" dirty="0">
                <a:latin typeface="+mn-lt"/>
              </a:rPr>
              <a:t>Il </a:t>
            </a:r>
            <a:r>
              <a:rPr lang="it-IT" sz="2000" i="1" u="sng" dirty="0" err="1">
                <a:solidFill>
                  <a:srgbClr val="0000FF"/>
                </a:solidFill>
                <a:latin typeface="+mn-lt"/>
              </a:rPr>
              <a:t>range</a:t>
            </a:r>
            <a:r>
              <a:rPr lang="it-IT" sz="2000" b="0" dirty="0">
                <a:latin typeface="+mn-lt"/>
              </a:rPr>
              <a:t> è la misura di dispersione più semplice da calcolare. Calcola come differenza fra il valore massimo e minimo del data set ordinato</a:t>
            </a:r>
          </a:p>
        </p:txBody>
      </p:sp>
      <p:pic>
        <p:nvPicPr>
          <p:cNvPr id="5939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973263"/>
            <a:ext cx="7999413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ella 5"/>
          <p:cNvGraphicFramePr>
            <a:graphicFrameLocks noGrp="1"/>
          </p:cNvGraphicFramePr>
          <p:nvPr/>
        </p:nvGraphicFramePr>
        <p:xfrm>
          <a:off x="1360488" y="3071813"/>
          <a:ext cx="6324598" cy="741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3514"/>
                <a:gridCol w="903514"/>
                <a:gridCol w="903514"/>
                <a:gridCol w="903514"/>
                <a:gridCol w="903514"/>
                <a:gridCol w="903514"/>
                <a:gridCol w="903514"/>
              </a:tblGrid>
              <a:tr h="370681">
                <a:tc gridSpan="7"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Costo di 7 libri di testo scelti al Book </a:t>
                      </a:r>
                      <a:r>
                        <a:rPr lang="it-IT" sz="1800" dirty="0" err="1" smtClean="0"/>
                        <a:t>Store</a:t>
                      </a:r>
                      <a:endParaRPr lang="it-IT" sz="1800" dirty="0"/>
                    </a:p>
                  </a:txBody>
                  <a:tcPr marL="91428" marR="91428" marT="45700" marB="45700"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89</a:t>
                      </a:r>
                      <a:endParaRPr lang="it-IT" sz="1800" dirty="0"/>
                    </a:p>
                  </a:txBody>
                  <a:tcPr marL="91428" marR="91428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67</a:t>
                      </a:r>
                      <a:endParaRPr lang="it-IT" sz="1800" dirty="0"/>
                    </a:p>
                  </a:txBody>
                  <a:tcPr marL="91428" marR="91428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104</a:t>
                      </a:r>
                      <a:endParaRPr lang="it-IT" sz="1800" dirty="0"/>
                    </a:p>
                  </a:txBody>
                  <a:tcPr marL="91428" marR="91428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113</a:t>
                      </a:r>
                      <a:endParaRPr lang="it-IT" sz="1800" dirty="0"/>
                    </a:p>
                  </a:txBody>
                  <a:tcPr marL="91428" marR="91428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73</a:t>
                      </a:r>
                      <a:endParaRPr lang="it-IT" sz="1800" dirty="0"/>
                    </a:p>
                  </a:txBody>
                  <a:tcPr marL="91428" marR="91428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121</a:t>
                      </a:r>
                      <a:endParaRPr lang="it-IT" sz="1800" dirty="0"/>
                    </a:p>
                  </a:txBody>
                  <a:tcPr marL="91428" marR="91428" marT="45700" marB="45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147</a:t>
                      </a:r>
                      <a:endParaRPr lang="it-IT" sz="1800" dirty="0"/>
                    </a:p>
                  </a:txBody>
                  <a:tcPr marL="91428" marR="91428" marT="45700" marB="45700" anchor="ctr"/>
                </a:tc>
              </a:tr>
            </a:tbl>
          </a:graphicData>
        </a:graphic>
      </p:graphicFrame>
      <p:graphicFrame>
        <p:nvGraphicFramePr>
          <p:cNvPr id="59416" name="Oggetto 6"/>
          <p:cNvGraphicFramePr>
            <a:graphicFrameLocks noChangeAspect="1"/>
          </p:cNvGraphicFramePr>
          <p:nvPr/>
        </p:nvGraphicFramePr>
        <p:xfrm>
          <a:off x="2487613" y="4049713"/>
          <a:ext cx="40767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83" name="Equation" r:id="rId4" imgW="2286000" imgH="203200" progId="Equation.3">
                  <p:embed/>
                </p:oleObj>
              </mc:Choice>
              <mc:Fallback>
                <p:oleObj name="Equation" r:id="rId4" imgW="2286000" imgH="203200" progId="Equation.3">
                  <p:embed/>
                  <p:pic>
                    <p:nvPicPr>
                      <p:cNvPr id="0" name="Oggetto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7613" y="4049713"/>
                        <a:ext cx="4076700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Tabella 7"/>
          <p:cNvGraphicFramePr>
            <a:graphicFrameLocks noGrp="1"/>
          </p:cNvGraphicFramePr>
          <p:nvPr/>
        </p:nvGraphicFramePr>
        <p:xfrm>
          <a:off x="1376363" y="4533900"/>
          <a:ext cx="6326184" cy="742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0773"/>
                <a:gridCol w="790773"/>
                <a:gridCol w="790773"/>
                <a:gridCol w="790773"/>
                <a:gridCol w="790773"/>
                <a:gridCol w="790773"/>
                <a:gridCol w="790773"/>
                <a:gridCol w="790773"/>
              </a:tblGrid>
              <a:tr h="371475">
                <a:tc gridSpan="8"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Costo di 8 libri di testo scelti al Book </a:t>
                      </a:r>
                      <a:r>
                        <a:rPr lang="it-IT" sz="1800" dirty="0" err="1" smtClean="0"/>
                        <a:t>Store</a:t>
                      </a:r>
                      <a:endParaRPr lang="it-IT" sz="1800" dirty="0"/>
                    </a:p>
                  </a:txBody>
                  <a:tcPr marL="91451" marR="91451" marT="45798" marB="45798"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89</a:t>
                      </a:r>
                      <a:endParaRPr lang="it-IT" sz="1800" dirty="0"/>
                    </a:p>
                  </a:txBody>
                  <a:tcPr marL="91451" marR="91451" marT="45798" marB="457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67</a:t>
                      </a:r>
                      <a:endParaRPr lang="it-IT" sz="1800" dirty="0"/>
                    </a:p>
                  </a:txBody>
                  <a:tcPr marL="91451" marR="91451" marT="45798" marB="457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104</a:t>
                      </a:r>
                      <a:endParaRPr lang="it-IT" sz="1800" dirty="0"/>
                    </a:p>
                  </a:txBody>
                  <a:tcPr marL="91451" marR="91451" marT="45798" marB="457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113</a:t>
                      </a:r>
                      <a:endParaRPr lang="it-IT" sz="1800" dirty="0"/>
                    </a:p>
                  </a:txBody>
                  <a:tcPr marL="91451" marR="91451" marT="45798" marB="457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312</a:t>
                      </a:r>
                      <a:endParaRPr lang="it-IT" sz="1800" dirty="0"/>
                    </a:p>
                  </a:txBody>
                  <a:tcPr marL="91451" marR="91451" marT="45798" marB="457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73</a:t>
                      </a:r>
                      <a:endParaRPr lang="it-IT" sz="1800" dirty="0"/>
                    </a:p>
                  </a:txBody>
                  <a:tcPr marL="91451" marR="91451" marT="45798" marB="457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121</a:t>
                      </a:r>
                      <a:endParaRPr lang="it-IT" sz="1800" dirty="0"/>
                    </a:p>
                  </a:txBody>
                  <a:tcPr marL="91451" marR="91451" marT="45798" marB="4579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147</a:t>
                      </a:r>
                      <a:endParaRPr lang="it-IT" sz="1800" dirty="0"/>
                    </a:p>
                  </a:txBody>
                  <a:tcPr marL="91451" marR="91451" marT="45798" marB="45798" anchor="ctr"/>
                </a:tc>
              </a:tr>
            </a:tbl>
          </a:graphicData>
        </a:graphic>
      </p:graphicFrame>
      <p:graphicFrame>
        <p:nvGraphicFramePr>
          <p:cNvPr id="59439" name="Oggetto 8"/>
          <p:cNvGraphicFramePr>
            <a:graphicFrameLocks noChangeAspect="1"/>
          </p:cNvGraphicFramePr>
          <p:nvPr/>
        </p:nvGraphicFramePr>
        <p:xfrm>
          <a:off x="2451100" y="5483225"/>
          <a:ext cx="42354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84" name="Equation" r:id="rId6" imgW="2374900" imgH="203200" progId="Equation.3">
                  <p:embed/>
                </p:oleObj>
              </mc:Choice>
              <mc:Fallback>
                <p:oleObj name="Equation" r:id="rId6" imgW="2374900" imgH="203200" progId="Equation.3">
                  <p:embed/>
                  <p:pic>
                    <p:nvPicPr>
                      <p:cNvPr id="0" name="Oggetto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0" y="5483225"/>
                        <a:ext cx="4235450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asellaDiTesto 9"/>
          <p:cNvSpPr txBox="1"/>
          <p:nvPr/>
        </p:nvSpPr>
        <p:spPr>
          <a:xfrm>
            <a:off x="557213" y="5908675"/>
            <a:ext cx="79597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 b="0" dirty="0">
                <a:latin typeface="+mn-lt"/>
              </a:rPr>
              <a:t>Il </a:t>
            </a:r>
            <a:r>
              <a:rPr lang="it-IT" sz="2000" i="1" dirty="0" err="1">
                <a:solidFill>
                  <a:srgbClr val="3366FF"/>
                </a:solidFill>
                <a:latin typeface="+mn-lt"/>
              </a:rPr>
              <a:t>range</a:t>
            </a:r>
            <a:r>
              <a:rPr lang="it-IT" sz="2000" i="1" dirty="0">
                <a:solidFill>
                  <a:srgbClr val="3366FF"/>
                </a:solidFill>
                <a:latin typeface="+mn-lt"/>
              </a:rPr>
              <a:t> è influenzato </a:t>
            </a:r>
            <a:r>
              <a:rPr lang="it-IT" sz="2000" b="0" dirty="0">
                <a:latin typeface="+mn-lt"/>
              </a:rPr>
              <a:t>dalla presenza di valori estremi o </a:t>
            </a:r>
            <a:r>
              <a:rPr lang="it-IT" sz="2000" b="0" dirty="0" err="1">
                <a:latin typeface="+mn-lt"/>
              </a:rPr>
              <a:t>outliers</a:t>
            </a:r>
            <a:endParaRPr lang="it-IT" sz="2000" b="0" dirty="0">
              <a:latin typeface="+mn-lt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03213"/>
            <a:ext cx="8229600" cy="812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Varianza e Deviazione Standard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427038" y="1127125"/>
            <a:ext cx="8364537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73050" algn="just">
              <a:defRPr/>
            </a:pPr>
            <a:r>
              <a:rPr lang="it-IT" sz="1800" b="0" dirty="0">
                <a:latin typeface="+mn-lt"/>
              </a:rPr>
              <a:t>La </a:t>
            </a:r>
            <a:r>
              <a:rPr lang="it-IT" sz="1800" i="1" u="sng" dirty="0">
                <a:solidFill>
                  <a:srgbClr val="0000FF"/>
                </a:solidFill>
                <a:latin typeface="+mn-lt"/>
              </a:rPr>
              <a:t>deviazione standard </a:t>
            </a:r>
            <a:r>
              <a:rPr lang="it-IT" sz="1800" b="0" dirty="0">
                <a:latin typeface="+mn-lt"/>
              </a:rPr>
              <a:t>è la misura di dispersione più utilizzata. Il valore della deviazione standard (</a:t>
            </a:r>
            <a:r>
              <a:rPr lang="it-IT" sz="1800" b="0" dirty="0" err="1">
                <a:latin typeface="+mn-lt"/>
              </a:rPr>
              <a:t>DevSt</a:t>
            </a:r>
            <a:r>
              <a:rPr lang="it-IT" sz="1800" b="0" dirty="0">
                <a:latin typeface="+mn-lt"/>
              </a:rPr>
              <a:t>) è un indice di quanto sono raggruppati i valori di un data-set attorno alla media; una </a:t>
            </a:r>
            <a:r>
              <a:rPr lang="it-IT" sz="1800" b="0" dirty="0" err="1">
                <a:latin typeface="+mn-lt"/>
              </a:rPr>
              <a:t>DevSt</a:t>
            </a:r>
            <a:r>
              <a:rPr lang="it-IT" sz="1800" b="0" dirty="0">
                <a:latin typeface="+mn-lt"/>
              </a:rPr>
              <a:t> piccola sottolinea che i valori del set di dati sono distribuiti in un intervallo di valori poco esteso; un valore di </a:t>
            </a:r>
            <a:r>
              <a:rPr lang="it-IT" sz="1800" b="0" dirty="0" err="1">
                <a:latin typeface="+mn-lt"/>
              </a:rPr>
              <a:t>DevSt</a:t>
            </a:r>
            <a:r>
              <a:rPr lang="it-IT" sz="1800" b="0" dirty="0">
                <a:latin typeface="+mn-lt"/>
              </a:rPr>
              <a:t> grande indica che i valori di quel set di dati sono distribuiti in un intervallo di dimensioni </a:t>
            </a:r>
            <a:r>
              <a:rPr lang="it-IT" sz="1800" b="0" dirty="0" smtClean="0">
                <a:latin typeface="+mn-lt"/>
              </a:rPr>
              <a:t>maggiori</a:t>
            </a:r>
          </a:p>
          <a:p>
            <a:pPr indent="273050" algn="just">
              <a:defRPr/>
            </a:pPr>
            <a:endParaRPr lang="it-IT" sz="1800" b="0" dirty="0">
              <a:latin typeface="+mn-lt"/>
            </a:endParaRPr>
          </a:p>
          <a:p>
            <a:pPr indent="273050" algn="just">
              <a:defRPr/>
            </a:pPr>
            <a:r>
              <a:rPr lang="it-IT" sz="1800" b="0" dirty="0">
                <a:latin typeface="+mn-lt"/>
              </a:rPr>
              <a:t>La deviazione standard si ottiene prendendo la </a:t>
            </a:r>
            <a:r>
              <a:rPr lang="it-IT" sz="1800" i="1" u="sng" dirty="0">
                <a:solidFill>
                  <a:srgbClr val="0000FF"/>
                </a:solidFill>
                <a:latin typeface="+mn-lt"/>
              </a:rPr>
              <a:t>radice quadrata positiva della varianza</a:t>
            </a:r>
            <a:r>
              <a:rPr lang="it-IT" sz="1800" b="0" dirty="0">
                <a:latin typeface="+mn-lt"/>
              </a:rPr>
              <a:t>. La varianza e la </a:t>
            </a:r>
            <a:r>
              <a:rPr lang="it-IT" sz="1800" b="0" dirty="0" smtClean="0">
                <a:latin typeface="+mn-lt"/>
              </a:rPr>
              <a:t>Deviazione Standard </a:t>
            </a:r>
            <a:r>
              <a:rPr lang="it-IT" sz="1800" b="0" dirty="0">
                <a:latin typeface="+mn-lt"/>
              </a:rPr>
              <a:t>calcolate per i dati di popolazione sono indicate rispettivamente con </a:t>
            </a:r>
            <a:r>
              <a:rPr lang="it-IT" sz="1800" b="0" dirty="0">
                <a:latin typeface="Symbol" charset="2"/>
                <a:cs typeface="Symbol" charset="2"/>
              </a:rPr>
              <a:t>s</a:t>
            </a:r>
            <a:r>
              <a:rPr lang="it-IT" sz="1800" b="0" baseline="30000" dirty="0">
                <a:latin typeface="+mn-lt"/>
              </a:rPr>
              <a:t>2</a:t>
            </a:r>
            <a:r>
              <a:rPr lang="it-IT" sz="1800" b="0" dirty="0">
                <a:latin typeface="+mn-lt"/>
              </a:rPr>
              <a:t> e </a:t>
            </a:r>
            <a:r>
              <a:rPr lang="it-IT" sz="1800" b="0" dirty="0" err="1">
                <a:latin typeface="Symbol" charset="2"/>
                <a:cs typeface="Symbol" charset="2"/>
              </a:rPr>
              <a:t>s</a:t>
            </a:r>
            <a:r>
              <a:rPr lang="it-IT" sz="1800" b="0" dirty="0">
                <a:latin typeface="+mn-lt"/>
              </a:rPr>
              <a:t>; la varianza calcolata per un campione sono indicate con </a:t>
            </a:r>
            <a:r>
              <a:rPr lang="it-IT" sz="1800" b="0" i="1" dirty="0">
                <a:latin typeface="Times New Roman"/>
                <a:cs typeface="Times New Roman"/>
              </a:rPr>
              <a:t>s</a:t>
            </a:r>
            <a:r>
              <a:rPr lang="it-IT" sz="1800" b="0" baseline="30000" dirty="0">
                <a:latin typeface="+mn-lt"/>
              </a:rPr>
              <a:t>2</a:t>
            </a:r>
            <a:r>
              <a:rPr lang="it-IT" sz="1800" b="0" dirty="0">
                <a:latin typeface="+mn-lt"/>
              </a:rPr>
              <a:t> e </a:t>
            </a:r>
            <a:r>
              <a:rPr lang="it-IT" sz="1800" b="0" i="1" dirty="0">
                <a:latin typeface="Times New Roman"/>
                <a:cs typeface="Times New Roman"/>
              </a:rPr>
              <a:t>s</a:t>
            </a:r>
            <a:r>
              <a:rPr lang="it-IT" sz="1800" b="0" dirty="0">
                <a:latin typeface="+mn-lt"/>
              </a:rPr>
              <a:t>. Le formule per il calcolo della varianza sono</a:t>
            </a:r>
          </a:p>
        </p:txBody>
      </p:sp>
      <p:pic>
        <p:nvPicPr>
          <p:cNvPr id="60419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25" y="4523069"/>
            <a:ext cx="4281488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471488" y="5369898"/>
            <a:ext cx="827563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1800" b="0" dirty="0">
                <a:latin typeface="+mn-lt"/>
              </a:rPr>
              <a:t>Le quantità e             e             sono dette </a:t>
            </a:r>
            <a:r>
              <a:rPr lang="it-IT" sz="1800" i="1" u="sng" dirty="0">
                <a:solidFill>
                  <a:srgbClr val="0000FF"/>
                </a:solidFill>
                <a:latin typeface="+mn-lt"/>
              </a:rPr>
              <a:t>deviazioni</a:t>
            </a:r>
            <a:r>
              <a:rPr lang="it-IT" sz="1800" b="0" dirty="0">
                <a:latin typeface="+mn-lt"/>
              </a:rPr>
              <a:t> di </a:t>
            </a:r>
            <a:r>
              <a:rPr lang="it-IT" sz="1800" b="0" i="1" dirty="0">
                <a:latin typeface="Times New Roman"/>
                <a:cs typeface="Times New Roman"/>
              </a:rPr>
              <a:t>x</a:t>
            </a:r>
            <a:r>
              <a:rPr lang="it-IT" sz="1800" b="0" dirty="0">
                <a:latin typeface="+mn-lt"/>
              </a:rPr>
              <a:t> rispetto alla media; la somma delle deviazioni di </a:t>
            </a:r>
            <a:r>
              <a:rPr lang="it-IT" sz="1800" b="0" i="1" dirty="0">
                <a:latin typeface="Times New Roman"/>
                <a:cs typeface="Times New Roman"/>
              </a:rPr>
              <a:t>x</a:t>
            </a:r>
            <a:r>
              <a:rPr lang="it-IT" sz="1800" b="0" dirty="0">
                <a:latin typeface="+mn-lt"/>
              </a:rPr>
              <a:t>  rispetto alla media è sempre uguale a zero.</a:t>
            </a:r>
          </a:p>
        </p:txBody>
      </p:sp>
      <p:graphicFrame>
        <p:nvGraphicFramePr>
          <p:cNvPr id="60421" name="Oggetto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716842"/>
              </p:ext>
            </p:extLst>
          </p:nvPr>
        </p:nvGraphicFramePr>
        <p:xfrm>
          <a:off x="1946275" y="5391995"/>
          <a:ext cx="68103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5" name="Equation" r:id="rId4" imgW="457200" imgH="241300" progId="Equation.3">
                  <p:embed/>
                </p:oleObj>
              </mc:Choice>
              <mc:Fallback>
                <p:oleObj name="Equation" r:id="rId4" imgW="457200" imgH="241300" progId="Equation.3">
                  <p:embed/>
                  <p:pic>
                    <p:nvPicPr>
                      <p:cNvPr id="0" name="Oggetto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6275" y="5391995"/>
                        <a:ext cx="681038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2" name="Oggetto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5629516"/>
              </p:ext>
            </p:extLst>
          </p:nvPr>
        </p:nvGraphicFramePr>
        <p:xfrm>
          <a:off x="2908300" y="5401520"/>
          <a:ext cx="6826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6" name="Equation" r:id="rId6" imgW="457200" imgH="241300" progId="Equation.3">
                  <p:embed/>
                </p:oleObj>
              </mc:Choice>
              <mc:Fallback>
                <p:oleObj name="Equation" r:id="rId6" imgW="457200" imgH="241300" progId="Equation.3">
                  <p:embed/>
                  <p:pic>
                    <p:nvPicPr>
                      <p:cNvPr id="0" name="Oggetto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8300" y="5401520"/>
                        <a:ext cx="682625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572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Varianza e Deviazione Standard</a:t>
            </a:r>
            <a:endParaRPr lang="it-IT" dirty="0">
              <a:ea typeface="+mj-ea"/>
              <a:cs typeface="+mj-cs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660890" y="1202998"/>
          <a:ext cx="4000010" cy="234696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068046"/>
                <a:gridCol w="1764309"/>
                <a:gridCol w="1167655"/>
              </a:tblGrid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Soggetto</a:t>
                      </a:r>
                      <a:endParaRPr lang="it-I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err="1" smtClean="0"/>
                        <a:t>Stip</a:t>
                      </a:r>
                      <a:r>
                        <a:rPr lang="it-IT" sz="1600" dirty="0" smtClean="0"/>
                        <a:t>. Annuo</a:t>
                      </a:r>
                      <a:r>
                        <a:rPr lang="it-IT" sz="1600" baseline="0" dirty="0" smtClean="0"/>
                        <a:t> </a:t>
                      </a:r>
                      <a:r>
                        <a:rPr lang="it-IT" sz="1600" dirty="0" smtClean="0"/>
                        <a:t>(k€)</a:t>
                      </a:r>
                      <a:endParaRPr lang="it-I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(x-</a:t>
                      </a:r>
                      <a:r>
                        <a:rPr lang="it-IT" sz="1600" dirty="0" err="1" smtClean="0"/>
                        <a:t>xbar</a:t>
                      </a:r>
                      <a:r>
                        <a:rPr lang="it-IT" sz="1600" dirty="0" smtClean="0"/>
                        <a:t>)</a:t>
                      </a:r>
                      <a:endParaRPr lang="it-IT" sz="1600" dirty="0"/>
                    </a:p>
                  </a:txBody>
                  <a:tcPr anchor="ctr"/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A</a:t>
                      </a:r>
                      <a:endParaRPr lang="it-I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48.5</a:t>
                      </a:r>
                      <a:endParaRPr lang="it-I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-3.067</a:t>
                      </a:r>
                      <a:endParaRPr lang="it-IT" sz="1600" dirty="0"/>
                    </a:p>
                  </a:txBody>
                  <a:tcPr anchor="ctr"/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B</a:t>
                      </a:r>
                      <a:endParaRPr lang="it-I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38.4</a:t>
                      </a:r>
                      <a:endParaRPr lang="it-I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…</a:t>
                      </a:r>
                      <a:endParaRPr lang="it-IT" sz="1600" dirty="0"/>
                    </a:p>
                  </a:txBody>
                  <a:tcPr anchor="ctr"/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C</a:t>
                      </a:r>
                      <a:endParaRPr lang="it-I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65.5</a:t>
                      </a:r>
                      <a:endParaRPr lang="it-I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…</a:t>
                      </a:r>
                      <a:endParaRPr lang="it-IT" sz="1600" dirty="0"/>
                    </a:p>
                  </a:txBody>
                  <a:tcPr anchor="ctr"/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D</a:t>
                      </a:r>
                      <a:endParaRPr lang="it-I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22.6</a:t>
                      </a:r>
                      <a:endParaRPr lang="it-I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…</a:t>
                      </a:r>
                      <a:endParaRPr lang="it-IT" sz="1600" dirty="0"/>
                    </a:p>
                  </a:txBody>
                  <a:tcPr anchor="ctr"/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E </a:t>
                      </a:r>
                      <a:endParaRPr lang="it-I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79.8</a:t>
                      </a:r>
                      <a:endParaRPr lang="it-I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…</a:t>
                      </a:r>
                      <a:endParaRPr lang="it-IT" sz="1600" dirty="0"/>
                    </a:p>
                  </a:txBody>
                  <a:tcPr anchor="ctr"/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err="1" smtClean="0"/>
                        <a:t>F</a:t>
                      </a:r>
                      <a:endParaRPr lang="it-I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54.6</a:t>
                      </a:r>
                      <a:endParaRPr lang="it-IT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…</a:t>
                      </a:r>
                      <a:endParaRPr lang="it-IT" sz="16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61443" name="Object 2"/>
          <p:cNvGraphicFramePr>
            <a:graphicFrameLocks noChangeAspect="1"/>
          </p:cNvGraphicFramePr>
          <p:nvPr/>
        </p:nvGraphicFramePr>
        <p:xfrm>
          <a:off x="4902200" y="1308100"/>
          <a:ext cx="3990975" cy="130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8" name="Equation" r:id="rId3" imgW="2895600" imgH="965200" progId="Equation.3">
                  <p:embed/>
                </p:oleObj>
              </mc:Choice>
              <mc:Fallback>
                <p:oleObj name="Equation" r:id="rId3" imgW="2895600" imgH="9652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2200" y="1308100"/>
                        <a:ext cx="3990975" cy="130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266700" y="3721100"/>
            <a:ext cx="864235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Arial"/>
              <a:buChar char="•"/>
              <a:defRPr/>
            </a:pPr>
            <a:r>
              <a:rPr lang="it-IT" sz="2000" b="0" dirty="0">
                <a:latin typeface="+mn-lt"/>
              </a:rPr>
              <a:t>I valori della varianza e deviazione standard sono sempre maggiori di zero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it-IT" sz="2000" b="0" dirty="0">
                <a:latin typeface="+mn-lt"/>
              </a:rPr>
              <a:t>Le unità di misura della varianza sono pari al quadrato della unità di misura dei dati originali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66700" y="5168900"/>
            <a:ext cx="8640763" cy="1323975"/>
          </a:xfrm>
          <a:prstGeom prst="rect">
            <a:avLst/>
          </a:prstGeom>
          <a:solidFill>
            <a:srgbClr val="FFFCD2"/>
          </a:solidFill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2000" b="0" dirty="0">
                <a:latin typeface="+mn-lt"/>
              </a:rPr>
              <a:t>Una misura numerica riassuntiva quale media, mediana, moda, </a:t>
            </a:r>
            <a:r>
              <a:rPr lang="it-IT" sz="2000" b="0" dirty="0" err="1">
                <a:latin typeface="+mn-lt"/>
              </a:rPr>
              <a:t>range</a:t>
            </a:r>
            <a:r>
              <a:rPr lang="it-IT" sz="2000" b="0" dirty="0">
                <a:latin typeface="+mn-lt"/>
              </a:rPr>
              <a:t>, varianza o deviazione standard, se calcolata per una popolazione prende nome di </a:t>
            </a: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parametro della popolazione</a:t>
            </a:r>
            <a:r>
              <a:rPr lang="it-IT" sz="2000" b="0" dirty="0">
                <a:latin typeface="+mn-lt"/>
              </a:rPr>
              <a:t> o </a:t>
            </a: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parametro</a:t>
            </a:r>
            <a:r>
              <a:rPr lang="it-IT" sz="2000" b="0" dirty="0">
                <a:latin typeface="+mn-lt"/>
              </a:rPr>
              <a:t>; se calcolata per un campione prende nome di </a:t>
            </a: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statistica campionaria </a:t>
            </a:r>
            <a:r>
              <a:rPr lang="it-IT" sz="2000" b="0" dirty="0">
                <a:latin typeface="+mn-lt"/>
              </a:rPr>
              <a:t>o </a:t>
            </a: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statistica</a:t>
            </a:r>
            <a:r>
              <a:rPr lang="it-IT" sz="2000" dirty="0">
                <a:latin typeface="+mn-lt"/>
              </a:rPr>
              <a:t>.</a:t>
            </a:r>
            <a:endParaRPr lang="it-IT" sz="2000" b="0" dirty="0">
              <a:latin typeface="+mn-lt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arrotondato 7"/>
          <p:cNvSpPr/>
          <p:nvPr/>
        </p:nvSpPr>
        <p:spPr>
          <a:xfrm>
            <a:off x="571500" y="3290324"/>
            <a:ext cx="8102600" cy="2540000"/>
          </a:xfrm>
          <a:prstGeom prst="roundRect">
            <a:avLst/>
          </a:prstGeom>
          <a:solidFill>
            <a:srgbClr val="FFFCD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55600"/>
            <a:ext cx="8229600" cy="8255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Coefficiente di Variazione</a:t>
            </a:r>
            <a:endParaRPr lang="it-IT" dirty="0">
              <a:ea typeface="+mj-ea"/>
              <a:cs typeface="+mj-cs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FAF7D4">
                <a:tint val="45000"/>
                <a:satMod val="400000"/>
              </a:srgbClr>
            </a:duotone>
          </a:blip>
          <a:srcRect l="3635" t="43781" r="2053" b="29136"/>
          <a:stretch/>
        </p:blipFill>
        <p:spPr>
          <a:xfrm>
            <a:off x="1122456" y="3416299"/>
            <a:ext cx="6899088" cy="1320801"/>
          </a:xfrm>
          <a:prstGeom prst="rect">
            <a:avLst/>
          </a:prstGeom>
          <a:solidFill>
            <a:srgbClr val="FFFCD2"/>
          </a:solidFill>
        </p:spPr>
      </p:pic>
      <p:sp>
        <p:nvSpPr>
          <p:cNvPr id="5" name="CasellaDiTesto 4"/>
          <p:cNvSpPr txBox="1"/>
          <p:nvPr/>
        </p:nvSpPr>
        <p:spPr>
          <a:xfrm>
            <a:off x="342900" y="1130300"/>
            <a:ext cx="84582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2000" b="0" dirty="0">
                <a:latin typeface="+mn-lt"/>
              </a:rPr>
              <a:t>La </a:t>
            </a: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deviazione standard è una misura di variabilità assoluta</a:t>
            </a:r>
            <a:r>
              <a:rPr lang="it-IT" sz="2000" b="0" dirty="0">
                <a:latin typeface="+mn-lt"/>
              </a:rPr>
              <a:t>. Per confrontare la variabilità di due diversi data set conviene utilizzare una </a:t>
            </a: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misura di variabilità relativa nota come Coefficiente di Variazione</a:t>
            </a:r>
            <a:r>
              <a:rPr lang="it-IT" sz="2000" b="0" dirty="0">
                <a:latin typeface="+mn-lt"/>
              </a:rPr>
              <a:t>. Il C.V. esprime la deviazione standard come percentuale della media.</a:t>
            </a:r>
          </a:p>
        </p:txBody>
      </p:sp>
      <p:graphicFrame>
        <p:nvGraphicFramePr>
          <p:cNvPr id="62469" name="Oggetto 5"/>
          <p:cNvGraphicFramePr>
            <a:graphicFrameLocks noChangeAspect="1"/>
          </p:cNvGraphicFramePr>
          <p:nvPr/>
        </p:nvGraphicFramePr>
        <p:xfrm>
          <a:off x="1922463" y="2484438"/>
          <a:ext cx="5324475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4" name="Equation" r:id="rId4" imgW="3073400" imgH="431800" progId="Equation.3">
                  <p:embed/>
                </p:oleObj>
              </mc:Choice>
              <mc:Fallback>
                <p:oleObj name="Equation" r:id="rId4" imgW="3073400" imgH="431800" progId="Equation.3">
                  <p:embed/>
                  <p:pic>
                    <p:nvPicPr>
                      <p:cNvPr id="0" name="Oggetto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463" y="2484438"/>
                        <a:ext cx="5324475" cy="747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0" name="Oggetto 6"/>
          <p:cNvGraphicFramePr>
            <a:graphicFrameLocks noChangeAspect="1"/>
          </p:cNvGraphicFramePr>
          <p:nvPr/>
        </p:nvGraphicFramePr>
        <p:xfrm>
          <a:off x="2130425" y="4992688"/>
          <a:ext cx="4883150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5" name="Equation" r:id="rId6" imgW="2819400" imgH="393700" progId="Equation.3">
                  <p:embed/>
                </p:oleObj>
              </mc:Choice>
              <mc:Fallback>
                <p:oleObj name="Equation" r:id="rId6" imgW="2819400" imgH="393700" progId="Equation.3">
                  <p:embed/>
                  <p:pic>
                    <p:nvPicPr>
                      <p:cNvPr id="0" name="Oggetto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0425" y="4992688"/>
                        <a:ext cx="4883150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asellaDiTesto 8"/>
          <p:cNvSpPr txBox="1"/>
          <p:nvPr/>
        </p:nvSpPr>
        <p:spPr>
          <a:xfrm>
            <a:off x="368300" y="6083300"/>
            <a:ext cx="83693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 i="1" dirty="0">
                <a:solidFill>
                  <a:srgbClr val="0000FF"/>
                </a:solidFill>
                <a:latin typeface="+mn-lt"/>
              </a:rPr>
              <a:t>NB</a:t>
            </a:r>
            <a:r>
              <a:rPr lang="it-IT" sz="2000" b="0" dirty="0">
                <a:latin typeface="+mn-lt"/>
              </a:rPr>
              <a:t>: Il CV permette di confrontare data-set con diversa unità di misura</a:t>
            </a:r>
            <a:endParaRPr lang="it-IT" sz="2000" dirty="0">
              <a:latin typeface="+mn-lt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17500"/>
            <a:ext cx="8229600" cy="787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Lavorare con la Deviazione Standard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17500" y="1231900"/>
            <a:ext cx="8585200" cy="1016000"/>
          </a:xfrm>
          <a:prstGeom prst="rect">
            <a:avLst/>
          </a:prstGeom>
          <a:solidFill>
            <a:srgbClr val="FFFCD2"/>
          </a:solidFill>
        </p:spPr>
        <p:txBody>
          <a:bodyPr>
            <a:spAutoFit/>
          </a:bodyPr>
          <a:lstStyle/>
          <a:p>
            <a:pPr indent="266700" algn="just">
              <a:defRPr/>
            </a:pPr>
            <a:r>
              <a:rPr lang="it-IT" sz="2000" dirty="0">
                <a:latin typeface="+mn-lt"/>
              </a:rPr>
              <a:t>La </a:t>
            </a: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media e la deviazione standard </a:t>
            </a:r>
            <a:r>
              <a:rPr lang="it-IT" sz="2000" dirty="0">
                <a:latin typeface="+mn-lt"/>
              </a:rPr>
              <a:t>permettono di calcolare la proporzione o percentuale delle osservazioni che sono contenute entro un intervallo dalla media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30200" y="2286000"/>
            <a:ext cx="862330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>
              <a:defRPr/>
            </a:pP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Teorema di </a:t>
            </a:r>
            <a:r>
              <a:rPr lang="it-IT" sz="2000" i="1" u="sng" dirty="0" err="1">
                <a:solidFill>
                  <a:srgbClr val="0000FF"/>
                </a:solidFill>
                <a:latin typeface="+mn-lt"/>
              </a:rPr>
              <a:t>Chebyshev</a:t>
            </a:r>
            <a:r>
              <a:rPr lang="it-IT" sz="2000" b="0" dirty="0">
                <a:latin typeface="+mn-lt"/>
              </a:rPr>
              <a:t>. Il teorema di </a:t>
            </a:r>
            <a:r>
              <a:rPr lang="it-IT" sz="2000" b="0" dirty="0" err="1">
                <a:latin typeface="+mn-lt"/>
              </a:rPr>
              <a:t>Chebyshev</a:t>
            </a:r>
            <a:r>
              <a:rPr lang="it-IT" sz="2000" b="0" dirty="0">
                <a:latin typeface="+mn-lt"/>
              </a:rPr>
              <a:t> determina il limite inferiore dell’area sotto una curva di probabilità fra due punti dati che sono alla medesima distanza dalla media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431800" y="5880100"/>
            <a:ext cx="84328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Wingdings" charset="0"/>
              <a:buChar char=" "/>
              <a:defRPr/>
            </a:pPr>
            <a:r>
              <a:rPr lang="it-IT" sz="2000">
                <a:solidFill>
                  <a:srgbClr val="292934"/>
                </a:solidFill>
                <a:latin typeface="+mn-lt"/>
              </a:rPr>
              <a:t>Definizione</a:t>
            </a:r>
            <a:r>
              <a:rPr lang="it-IT" sz="2000" b="0">
                <a:solidFill>
                  <a:schemeClr val="folHlink"/>
                </a:solidFill>
                <a:latin typeface="+mn-lt"/>
              </a:rPr>
              <a:t>. </a:t>
            </a:r>
            <a:r>
              <a:rPr lang="it-IT" sz="2000" b="0">
                <a:latin typeface="+mn-lt"/>
              </a:rPr>
              <a:t>Per ogni numero </a:t>
            </a:r>
            <a:r>
              <a:rPr lang="it-IT" sz="2000" b="0" i="1">
                <a:latin typeface="+mn-lt"/>
              </a:rPr>
              <a:t>k</a:t>
            </a:r>
            <a:r>
              <a:rPr lang="it-IT" sz="2000" b="0">
                <a:latin typeface="+mn-lt"/>
              </a:rPr>
              <a:t> &gt;1, una proporzione dei dati pari ad almeno (1 – 1/</a:t>
            </a:r>
            <a:r>
              <a:rPr lang="it-IT" sz="2000" b="0" i="1">
                <a:latin typeface="+mn-lt"/>
              </a:rPr>
              <a:t>k</a:t>
            </a:r>
            <a:r>
              <a:rPr lang="it-IT" sz="2000" b="0">
                <a:latin typeface="+mn-lt"/>
                <a:cs typeface="Times New Roman" charset="0"/>
              </a:rPr>
              <a:t>²) è contenuta entro </a:t>
            </a:r>
            <a:r>
              <a:rPr lang="it-IT" sz="2000" b="0" i="1">
                <a:latin typeface="+mn-lt"/>
                <a:cs typeface="Times New Roman" charset="0"/>
              </a:rPr>
              <a:t>k</a:t>
            </a:r>
            <a:r>
              <a:rPr lang="it-IT" sz="2000" b="0">
                <a:latin typeface="+mn-lt"/>
                <a:cs typeface="Times New Roman" charset="0"/>
              </a:rPr>
              <a:t> deviatione standard dalla media.</a:t>
            </a:r>
          </a:p>
        </p:txBody>
      </p:sp>
      <p:pic>
        <p:nvPicPr>
          <p:cNvPr id="6349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100" y="3314700"/>
            <a:ext cx="4319588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9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Teorema di </a:t>
            </a:r>
            <a:r>
              <a:rPr lang="it-IT" dirty="0" err="1" smtClean="0">
                <a:ea typeface="+mj-ea"/>
                <a:cs typeface="+mj-cs"/>
              </a:rPr>
              <a:t>Chebyshev</a:t>
            </a:r>
            <a:endParaRPr lang="it-IT" dirty="0">
              <a:ea typeface="+mj-ea"/>
              <a:cs typeface="+mj-cs"/>
            </a:endParaRPr>
          </a:p>
        </p:txBody>
      </p:sp>
      <p:pic>
        <p:nvPicPr>
          <p:cNvPr id="6451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0" y="1625600"/>
            <a:ext cx="360045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5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0" y="3492500"/>
            <a:ext cx="360045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323850" y="1536700"/>
            <a:ext cx="4660900" cy="2108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>
              <a:defRPr/>
            </a:pPr>
            <a:r>
              <a:rPr lang="it-IT" sz="1800" i="1" u="sng" dirty="0">
                <a:solidFill>
                  <a:srgbClr val="0000FF"/>
                </a:solidFill>
                <a:latin typeface="+mn-lt"/>
              </a:rPr>
              <a:t>Esempio</a:t>
            </a:r>
            <a:r>
              <a:rPr lang="it-IT" sz="1800" b="0" dirty="0">
                <a:latin typeface="+mn-lt"/>
              </a:rPr>
              <a:t>. La pressione sistolica media di 4000 donne ipertese è stata individuata pari a 187 con </a:t>
            </a:r>
            <a:r>
              <a:rPr lang="it-IT" sz="1800" b="0" dirty="0" err="1">
                <a:latin typeface="+mn-lt"/>
              </a:rPr>
              <a:t>s</a:t>
            </a:r>
            <a:r>
              <a:rPr lang="it-IT" sz="1800" b="0" dirty="0">
                <a:latin typeface="+mn-lt"/>
              </a:rPr>
              <a:t>=22 </a:t>
            </a:r>
            <a:r>
              <a:rPr lang="it-IT" sz="1800" b="0" dirty="0" err="1">
                <a:latin typeface="+mn-lt"/>
              </a:rPr>
              <a:t>mmHg</a:t>
            </a:r>
            <a:r>
              <a:rPr lang="it-IT" sz="1800" b="0" dirty="0">
                <a:latin typeface="+mn-lt"/>
              </a:rPr>
              <a:t>.</a:t>
            </a:r>
          </a:p>
          <a:p>
            <a:pPr indent="266700" algn="just">
              <a:spcBef>
                <a:spcPts val="600"/>
              </a:spcBef>
              <a:defRPr/>
            </a:pPr>
            <a:r>
              <a:rPr lang="it-IT" sz="1800" b="0" dirty="0">
                <a:latin typeface="+mn-lt"/>
              </a:rPr>
              <a:t>Usando il teorema di </a:t>
            </a:r>
            <a:r>
              <a:rPr lang="it-IT" sz="1800" b="0" dirty="0" err="1">
                <a:latin typeface="+mn-lt"/>
              </a:rPr>
              <a:t>Chebyshev</a:t>
            </a:r>
            <a:r>
              <a:rPr lang="it-IT" altLang="ja-JP" sz="1800" b="0" dirty="0">
                <a:latin typeface="+mn-lt"/>
              </a:rPr>
              <a:t> vogliamo calcolare la percentuale di donne che in questo data set hanno una pressione sistolica compresa fra 143 and 231.</a:t>
            </a:r>
            <a:endParaRPr lang="it-IT" sz="1800" b="0" dirty="0">
              <a:latin typeface="+mn-lt"/>
            </a:endParaRPr>
          </a:p>
        </p:txBody>
      </p:sp>
      <p:graphicFrame>
        <p:nvGraphicFramePr>
          <p:cNvPr id="64517" name="Object 2"/>
          <p:cNvGraphicFramePr>
            <a:graphicFrameLocks noChangeAspect="1"/>
          </p:cNvGraphicFramePr>
          <p:nvPr/>
        </p:nvGraphicFramePr>
        <p:xfrm>
          <a:off x="323850" y="3895725"/>
          <a:ext cx="4397375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65" name="Visio" r:id="rId5" imgW="3111500" imgH="215900" progId="Visio.Drawing.6">
                  <p:embed/>
                </p:oleObj>
              </mc:Choice>
              <mc:Fallback>
                <p:oleObj name="Visio" r:id="rId5" imgW="3111500" imgH="215900" progId="Visio.Drawing.6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895725"/>
                        <a:ext cx="4397375" cy="287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8" name="Text Box 5"/>
          <p:cNvSpPr txBox="1">
            <a:spLocks noChangeArrowheads="1"/>
          </p:cNvSpPr>
          <p:nvPr/>
        </p:nvSpPr>
        <p:spPr bwMode="auto">
          <a:xfrm>
            <a:off x="2060575" y="4251325"/>
            <a:ext cx="117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/>
              <a:t>    </a:t>
            </a:r>
            <a:r>
              <a:rPr lang="el-GR" sz="1600" i="1">
                <a:cs typeface="Times New Roman" charset="0"/>
              </a:rPr>
              <a:t>μ</a:t>
            </a:r>
            <a:r>
              <a:rPr lang="en-GB" sz="1600">
                <a:cs typeface="Times New Roman" charset="0"/>
              </a:rPr>
              <a:t> = </a:t>
            </a:r>
            <a:r>
              <a:rPr lang="en-GB" sz="1600">
                <a:latin typeface="Arial" charset="0"/>
                <a:cs typeface="Times New Roman" charset="0"/>
              </a:rPr>
              <a:t>187</a:t>
            </a:r>
            <a:endParaRPr lang="el-GR" sz="1600">
              <a:latin typeface="Arial" charset="0"/>
              <a:cs typeface="Times New Roman" charset="0"/>
            </a:endParaRPr>
          </a:p>
        </p:txBody>
      </p:sp>
      <p:sp>
        <p:nvSpPr>
          <p:cNvPr id="64519" name="Text Box 6"/>
          <p:cNvSpPr txBox="1">
            <a:spLocks noChangeArrowheads="1"/>
          </p:cNvSpPr>
          <p:nvPr/>
        </p:nvSpPr>
        <p:spPr bwMode="auto">
          <a:xfrm>
            <a:off x="128588" y="4327525"/>
            <a:ext cx="7350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charset="0"/>
              </a:rPr>
              <a:t>  143</a:t>
            </a:r>
          </a:p>
        </p:txBody>
      </p:sp>
      <p:sp>
        <p:nvSpPr>
          <p:cNvPr id="64520" name="Text Box 7"/>
          <p:cNvSpPr txBox="1">
            <a:spLocks noChangeArrowheads="1"/>
          </p:cNvSpPr>
          <p:nvPr/>
        </p:nvSpPr>
        <p:spPr bwMode="auto">
          <a:xfrm>
            <a:off x="4400550" y="4238625"/>
            <a:ext cx="819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charset="0"/>
              </a:rPr>
              <a:t>  231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23850" y="4837113"/>
            <a:ext cx="4718050" cy="1677987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en-US" sz="1800" b="0" dirty="0" err="1" smtClean="0">
                <a:ea typeface="ＭＳ Ｐゴシック" charset="0"/>
              </a:rPr>
              <a:t>il</a:t>
            </a:r>
            <a:r>
              <a:rPr lang="en-US" sz="1800" b="0" dirty="0" smtClean="0">
                <a:ea typeface="ＭＳ Ｐゴシック" charset="0"/>
              </a:rPr>
              <a:t> </a:t>
            </a:r>
            <a:r>
              <a:rPr lang="en-US" sz="1800" b="0" dirty="0" err="1" smtClean="0">
                <a:ea typeface="ＭＳ Ｐゴシック" charset="0"/>
              </a:rPr>
              <a:t>valore</a:t>
            </a:r>
            <a:r>
              <a:rPr lang="en-US" sz="1800" b="0" dirty="0" smtClean="0">
                <a:ea typeface="ＭＳ Ｐゴシック" charset="0"/>
              </a:rPr>
              <a:t> </a:t>
            </a:r>
            <a:r>
              <a:rPr lang="en-US" sz="1800" b="0" i="1" dirty="0" smtClean="0">
                <a:ea typeface="ＭＳ Ｐゴシック" charset="0"/>
              </a:rPr>
              <a:t>k</a:t>
            </a:r>
            <a:r>
              <a:rPr lang="en-US" sz="1800" b="0" dirty="0" smtClean="0">
                <a:ea typeface="ＭＳ Ｐゴシック" charset="0"/>
              </a:rPr>
              <a:t> </a:t>
            </a:r>
            <a:r>
              <a:rPr lang="en-US" sz="1800" b="0" dirty="0" err="1" smtClean="0">
                <a:ea typeface="ＭＳ Ｐゴシック" charset="0"/>
              </a:rPr>
              <a:t>si</a:t>
            </a:r>
            <a:r>
              <a:rPr lang="en-US" sz="1800" b="0" dirty="0" smtClean="0">
                <a:ea typeface="ＭＳ Ｐゴシック" charset="0"/>
              </a:rPr>
              <a:t> </a:t>
            </a:r>
            <a:r>
              <a:rPr lang="en-US" sz="1800" b="0" dirty="0" err="1" smtClean="0">
                <a:ea typeface="ＭＳ Ｐゴシック" charset="0"/>
              </a:rPr>
              <a:t>calcola</a:t>
            </a:r>
            <a:r>
              <a:rPr lang="en-US" sz="1800" b="0" dirty="0" smtClean="0">
                <a:ea typeface="ＭＳ Ｐゴシック" charset="0"/>
              </a:rPr>
              <a:t> </a:t>
            </a:r>
            <a:r>
              <a:rPr lang="en-US" sz="1800" b="0" dirty="0" err="1" smtClean="0">
                <a:ea typeface="ＭＳ Ｐゴシック" charset="0"/>
              </a:rPr>
              <a:t>dividendo</a:t>
            </a:r>
            <a:r>
              <a:rPr lang="en-US" sz="1800" b="0" dirty="0" smtClean="0">
                <a:ea typeface="ＭＳ Ｐゴシック" charset="0"/>
              </a:rPr>
              <a:t> la </a:t>
            </a:r>
            <a:r>
              <a:rPr lang="en-US" sz="1800" b="0" dirty="0" err="1" smtClean="0">
                <a:ea typeface="ＭＳ Ｐゴシック" charset="0"/>
              </a:rPr>
              <a:t>distanza</a:t>
            </a:r>
            <a:r>
              <a:rPr lang="en-US" sz="1800" b="0" dirty="0" smtClean="0">
                <a:ea typeface="ＭＳ Ｐゴシック" charset="0"/>
              </a:rPr>
              <a:t> di </a:t>
            </a:r>
            <a:r>
              <a:rPr lang="en-US" sz="1800" b="0" dirty="0" err="1" smtClean="0">
                <a:ea typeface="ＭＳ Ｐゴシック" charset="0"/>
              </a:rPr>
              <a:t>ciascun</a:t>
            </a:r>
            <a:r>
              <a:rPr lang="en-US" sz="1800" b="0" dirty="0" smtClean="0">
                <a:ea typeface="ＭＳ Ｐゴシック" charset="0"/>
              </a:rPr>
              <a:t> </a:t>
            </a:r>
            <a:r>
              <a:rPr lang="en-US" sz="1800" b="0" dirty="0" err="1" smtClean="0">
                <a:ea typeface="ＭＳ Ｐゴシック" charset="0"/>
              </a:rPr>
              <a:t>punto</a:t>
            </a:r>
            <a:r>
              <a:rPr lang="en-US" sz="1800" b="0" dirty="0" smtClean="0">
                <a:ea typeface="ＭＳ Ｐゴシック" charset="0"/>
              </a:rPr>
              <a:t> </a:t>
            </a:r>
            <a:r>
              <a:rPr lang="en-US" sz="1800" b="0" dirty="0" err="1" smtClean="0">
                <a:ea typeface="ＭＳ Ｐゴシック" charset="0"/>
              </a:rPr>
              <a:t>dalla</a:t>
            </a:r>
            <a:r>
              <a:rPr lang="en-US" sz="1800" b="0" dirty="0" smtClean="0">
                <a:ea typeface="ＭＳ Ｐゴシック" charset="0"/>
              </a:rPr>
              <a:t> media per la </a:t>
            </a:r>
            <a:r>
              <a:rPr lang="en-US" sz="1800" b="0" dirty="0" err="1" smtClean="0">
                <a:ea typeface="ＭＳ Ｐゴシック" charset="0"/>
              </a:rPr>
              <a:t>deviazione</a:t>
            </a:r>
            <a:r>
              <a:rPr lang="en-US" sz="1800" b="0" dirty="0" smtClean="0">
                <a:ea typeface="ＭＳ Ｐゴシック" charset="0"/>
              </a:rPr>
              <a:t> standard: </a:t>
            </a:r>
          </a:p>
          <a:p>
            <a:pPr marL="0" indent="0" algn="ctr">
              <a:buFont typeface="Arial" pitchFamily="34" charset="0"/>
              <a:buNone/>
              <a:defRPr/>
            </a:pPr>
            <a:r>
              <a:rPr lang="en-US" sz="1800" i="1" dirty="0" smtClean="0">
                <a:ea typeface="ＭＳ Ｐゴシック" charset="0"/>
              </a:rPr>
              <a:t>k</a:t>
            </a:r>
            <a:r>
              <a:rPr lang="en-US" sz="1800" dirty="0" smtClean="0">
                <a:ea typeface="ＭＳ Ｐゴシック" charset="0"/>
              </a:rPr>
              <a:t> </a:t>
            </a:r>
            <a:r>
              <a:rPr lang="en-US" sz="1800" dirty="0">
                <a:ea typeface="ＭＳ Ｐゴシック" charset="0"/>
              </a:rPr>
              <a:t>= 44/22 = 2</a:t>
            </a:r>
          </a:p>
          <a:p>
            <a:pPr marL="0" indent="0">
              <a:buFont typeface="Arial" pitchFamily="34" charset="0"/>
              <a:buNone/>
              <a:defRPr/>
            </a:pPr>
            <a:r>
              <a:rPr lang="en-US" sz="1800" b="0" dirty="0" err="1" smtClean="0">
                <a:ea typeface="ＭＳ Ｐゴシック" charset="0"/>
              </a:rPr>
              <a:t>Pertanto</a:t>
            </a:r>
            <a:r>
              <a:rPr lang="en-US" sz="1800" b="0" dirty="0" smtClean="0">
                <a:ea typeface="ＭＳ Ｐゴシック" charset="0"/>
              </a:rPr>
              <a:t> la </a:t>
            </a:r>
            <a:r>
              <a:rPr lang="en-US" sz="1800" b="0" dirty="0" err="1" smtClean="0">
                <a:ea typeface="ＭＳ Ｐゴシック" charset="0"/>
              </a:rPr>
              <a:t>frazione</a:t>
            </a:r>
            <a:r>
              <a:rPr lang="en-US" sz="1800" b="0" dirty="0" smtClean="0">
                <a:ea typeface="ＭＳ Ｐゴシック" charset="0"/>
              </a:rPr>
              <a:t> di </a:t>
            </a:r>
            <a:r>
              <a:rPr lang="en-US" sz="1800" b="0" dirty="0" err="1" smtClean="0">
                <a:ea typeface="ＭＳ Ｐゴシック" charset="0"/>
              </a:rPr>
              <a:t>donne</a:t>
            </a:r>
            <a:r>
              <a:rPr lang="en-US" sz="1800" b="0" dirty="0" smtClean="0">
                <a:ea typeface="ＭＳ Ｐゴシック" charset="0"/>
              </a:rPr>
              <a:t> in [143, 231] </a:t>
            </a:r>
            <a:r>
              <a:rPr lang="en-US" sz="1800" b="0" dirty="0" err="1" smtClean="0">
                <a:ea typeface="ＭＳ Ｐゴシック" charset="0"/>
              </a:rPr>
              <a:t>è</a:t>
            </a:r>
            <a:r>
              <a:rPr lang="en-US" sz="1800" b="0" dirty="0" smtClean="0">
                <a:ea typeface="ＭＳ Ｐゴシック" charset="0"/>
              </a:rPr>
              <a:t>:</a:t>
            </a:r>
          </a:p>
          <a:p>
            <a:pPr algn="ctr">
              <a:buFont typeface="Wingdings" charset="0"/>
              <a:buChar char=" "/>
              <a:defRPr/>
            </a:pPr>
            <a:endParaRPr lang="en-US" sz="1800" b="0" dirty="0">
              <a:ea typeface="ＭＳ Ｐゴシック" charset="0"/>
            </a:endParaRPr>
          </a:p>
        </p:txBody>
      </p:sp>
      <p:graphicFrame>
        <p:nvGraphicFramePr>
          <p:cNvPr id="64522" name="Object 2"/>
          <p:cNvGraphicFramePr>
            <a:graphicFrameLocks noChangeAspect="1"/>
          </p:cNvGraphicFramePr>
          <p:nvPr/>
        </p:nvGraphicFramePr>
        <p:xfrm>
          <a:off x="5076825" y="5907088"/>
          <a:ext cx="3776663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66" name="Equation" r:id="rId7" imgW="2197100" imgH="393700" progId="Equation.3">
                  <p:embed/>
                </p:oleObj>
              </mc:Choice>
              <mc:Fallback>
                <p:oleObj name="Equation" r:id="rId7" imgW="2197100" imgH="3937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5907088"/>
                        <a:ext cx="3776663" cy="676275"/>
                      </a:xfrm>
                      <a:prstGeom prst="rect">
                        <a:avLst/>
                      </a:prstGeom>
                      <a:solidFill>
                        <a:srgbClr val="FFFCD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93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Lavorare con la Deviazione Standard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65538" name="Rectangle 3"/>
          <p:cNvSpPr txBox="1">
            <a:spLocks noChangeArrowheads="1"/>
          </p:cNvSpPr>
          <p:nvPr/>
        </p:nvSpPr>
        <p:spPr bwMode="auto">
          <a:xfrm>
            <a:off x="292100" y="4254500"/>
            <a:ext cx="8420100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2563" indent="-182563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444500" indent="-2667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</a:pPr>
            <a:r>
              <a:rPr lang="it-IT" sz="1800" b="0">
                <a:latin typeface="Arial" charset="0"/>
              </a:rPr>
              <a:t>Per una distribuzione di frequenza la cui forma è all’incirca uguale ad una campana</a:t>
            </a:r>
          </a:p>
          <a:p>
            <a:pPr lvl="1" eaLnBrk="1" hangingPunct="1">
              <a:spcBef>
                <a:spcPct val="20000"/>
              </a:spcBef>
              <a:buSzPct val="100000"/>
              <a:buFont typeface="Arial" charset="0"/>
              <a:buAutoNum type="arabicPeriod"/>
            </a:pPr>
            <a:r>
              <a:rPr lang="it-IT" sz="1600" b="0">
                <a:latin typeface="Arial" charset="0"/>
              </a:rPr>
              <a:t>Il 68% delle osservazioni è contenuto all’interno di un intervallo di estremi pari a ± una deviazione standard,  [</a:t>
            </a:r>
            <a:r>
              <a:rPr lang="it-IT" sz="1600" b="0">
                <a:latin typeface="Symbol" charset="0"/>
                <a:cs typeface="Symbol" charset="0"/>
              </a:rPr>
              <a:t>m</a:t>
            </a:r>
            <a:r>
              <a:rPr lang="it-IT" sz="1600" b="0">
                <a:latin typeface="Arial" charset="0"/>
              </a:rPr>
              <a:t>-</a:t>
            </a:r>
            <a:r>
              <a:rPr lang="it-IT" sz="1600" b="0">
                <a:latin typeface="Symbol" charset="0"/>
                <a:cs typeface="Symbol" charset="0"/>
              </a:rPr>
              <a:t>s</a:t>
            </a:r>
            <a:r>
              <a:rPr lang="it-IT" sz="1600" b="0">
                <a:latin typeface="Arial" charset="0"/>
              </a:rPr>
              <a:t>, </a:t>
            </a:r>
            <a:r>
              <a:rPr lang="it-IT" sz="1600" b="0">
                <a:latin typeface="Symbol" charset="0"/>
                <a:cs typeface="Symbol" charset="0"/>
              </a:rPr>
              <a:t>m</a:t>
            </a:r>
            <a:r>
              <a:rPr lang="it-IT" sz="1600" b="0">
                <a:latin typeface="Arial" charset="0"/>
              </a:rPr>
              <a:t>+</a:t>
            </a:r>
            <a:r>
              <a:rPr lang="it-IT" sz="1600" b="0">
                <a:latin typeface="Symbol" charset="0"/>
                <a:cs typeface="Symbol" charset="0"/>
              </a:rPr>
              <a:t>s</a:t>
            </a:r>
            <a:r>
              <a:rPr lang="it-IT" sz="1600" b="0">
                <a:latin typeface="Arial" charset="0"/>
              </a:rPr>
              <a:t>].</a:t>
            </a:r>
          </a:p>
          <a:p>
            <a:pPr lvl="1" eaLnBrk="1" hangingPunct="1">
              <a:spcBef>
                <a:spcPct val="20000"/>
              </a:spcBef>
              <a:buSzPct val="100000"/>
              <a:buFont typeface="Arial" charset="0"/>
              <a:buAutoNum type="arabicPeriod"/>
            </a:pPr>
            <a:r>
              <a:rPr lang="it-IT" sz="1600" b="0">
                <a:latin typeface="Arial" charset="0"/>
              </a:rPr>
              <a:t>Il 95 % delle osservazioni è contenuto all’interno di un intervallo di estremi pari a ± due deviazioni standard,  [</a:t>
            </a:r>
            <a:r>
              <a:rPr lang="it-IT" sz="1600" b="0">
                <a:latin typeface="Symbol" charset="0"/>
                <a:cs typeface="Symbol" charset="0"/>
              </a:rPr>
              <a:t>m</a:t>
            </a:r>
            <a:r>
              <a:rPr lang="it-IT" sz="1600" b="0">
                <a:latin typeface="Arial" charset="0"/>
              </a:rPr>
              <a:t>-2</a:t>
            </a:r>
            <a:r>
              <a:rPr lang="it-IT" sz="1600" b="0">
                <a:latin typeface="Symbol" charset="0"/>
                <a:cs typeface="Symbol" charset="0"/>
              </a:rPr>
              <a:t>s</a:t>
            </a:r>
            <a:r>
              <a:rPr lang="it-IT" sz="1600" b="0">
                <a:latin typeface="Arial" charset="0"/>
              </a:rPr>
              <a:t>, </a:t>
            </a:r>
            <a:r>
              <a:rPr lang="it-IT" sz="1600" b="0">
                <a:latin typeface="Symbol" charset="0"/>
                <a:cs typeface="Symbol" charset="0"/>
              </a:rPr>
              <a:t>m</a:t>
            </a:r>
            <a:r>
              <a:rPr lang="it-IT" sz="1600" b="0">
                <a:latin typeface="Arial" charset="0"/>
              </a:rPr>
              <a:t>+2</a:t>
            </a:r>
            <a:r>
              <a:rPr lang="it-IT" sz="1600" b="0">
                <a:latin typeface="Symbol" charset="0"/>
                <a:cs typeface="Symbol" charset="0"/>
              </a:rPr>
              <a:t>s</a:t>
            </a:r>
            <a:r>
              <a:rPr lang="it-IT" sz="1600" b="0">
                <a:latin typeface="Arial" charset="0"/>
              </a:rPr>
              <a:t>].</a:t>
            </a:r>
          </a:p>
          <a:p>
            <a:pPr lvl="1" eaLnBrk="1" hangingPunct="1">
              <a:spcBef>
                <a:spcPct val="20000"/>
              </a:spcBef>
              <a:buSzPct val="100000"/>
              <a:buFont typeface="Arial" charset="0"/>
              <a:buAutoNum type="arabicPeriod"/>
            </a:pPr>
            <a:r>
              <a:rPr lang="it-IT" sz="1600" b="0">
                <a:latin typeface="Arial" charset="0"/>
              </a:rPr>
              <a:t>Il 99 % delle osservazioni è contenuto all’interno di un intervallo di estremi pari a ± tre deviazioni standard,  [</a:t>
            </a:r>
            <a:r>
              <a:rPr lang="it-IT" sz="1600" b="0">
                <a:latin typeface="Symbol" charset="0"/>
                <a:cs typeface="Symbol" charset="0"/>
              </a:rPr>
              <a:t>m</a:t>
            </a:r>
            <a:r>
              <a:rPr lang="it-IT" sz="1600" b="0">
                <a:latin typeface="Arial" charset="0"/>
              </a:rPr>
              <a:t>-3</a:t>
            </a:r>
            <a:r>
              <a:rPr lang="it-IT" sz="1600" b="0">
                <a:latin typeface="Symbol" charset="0"/>
                <a:cs typeface="Symbol" charset="0"/>
              </a:rPr>
              <a:t>s</a:t>
            </a:r>
            <a:r>
              <a:rPr lang="it-IT" sz="1600" b="0">
                <a:latin typeface="Arial" charset="0"/>
              </a:rPr>
              <a:t>, </a:t>
            </a:r>
            <a:r>
              <a:rPr lang="it-IT" sz="1600" b="0">
                <a:latin typeface="Symbol" charset="0"/>
                <a:cs typeface="Symbol" charset="0"/>
              </a:rPr>
              <a:t>m</a:t>
            </a:r>
            <a:r>
              <a:rPr lang="it-IT" sz="1600" b="0">
                <a:latin typeface="Arial" charset="0"/>
              </a:rPr>
              <a:t>+3</a:t>
            </a:r>
            <a:r>
              <a:rPr lang="it-IT" sz="1600" b="0">
                <a:latin typeface="Symbol" charset="0"/>
                <a:cs typeface="Symbol" charset="0"/>
              </a:rPr>
              <a:t>s</a:t>
            </a:r>
            <a:r>
              <a:rPr lang="it-IT" sz="1600" b="0">
                <a:latin typeface="Arial" charset="0"/>
              </a:rPr>
              <a:t>].</a:t>
            </a:r>
          </a:p>
        </p:txBody>
      </p:sp>
      <p:pic>
        <p:nvPicPr>
          <p:cNvPr id="65539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1390650"/>
            <a:ext cx="5181600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57200" y="168275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Unità statistiche, Variabili, ….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42900" y="1066800"/>
            <a:ext cx="8280400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88925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marL="269875" indent="-269875" eaLnBrk="1" hangingPunct="1">
              <a:spcBef>
                <a:spcPct val="50000"/>
              </a:spcBef>
              <a:buFont typeface="Arial"/>
              <a:buChar char="•"/>
              <a:defRPr/>
            </a:pPr>
            <a:r>
              <a:rPr lang="it-IT" sz="2000" dirty="0">
                <a:solidFill>
                  <a:srgbClr val="292934"/>
                </a:solidFill>
                <a:latin typeface="+mn-lt"/>
              </a:rPr>
              <a:t>Unità statistiche  e variabili</a:t>
            </a:r>
          </a:p>
          <a:p>
            <a:pPr marL="285750" indent="-285750" eaLnBrk="1" hangingPunct="1">
              <a:spcBef>
                <a:spcPct val="50000"/>
              </a:spcBef>
              <a:buFont typeface="Lucida Grande"/>
              <a:buChar char="-"/>
              <a:defRPr/>
            </a:pPr>
            <a:r>
              <a:rPr lang="it-IT" sz="1800" b="0" dirty="0">
                <a:solidFill>
                  <a:srgbClr val="292934"/>
                </a:solidFill>
                <a:latin typeface="+mn-lt"/>
              </a:rPr>
              <a:t>Le </a:t>
            </a:r>
            <a:r>
              <a:rPr lang="it-IT" sz="1800" i="1" u="sng" dirty="0">
                <a:solidFill>
                  <a:srgbClr val="0000FF"/>
                </a:solidFill>
                <a:latin typeface="+mn-lt"/>
              </a:rPr>
              <a:t>unità statistiche </a:t>
            </a:r>
            <a:r>
              <a:rPr lang="it-IT" sz="1800" b="0" dirty="0">
                <a:solidFill>
                  <a:srgbClr val="292934"/>
                </a:solidFill>
                <a:latin typeface="+mn-lt"/>
              </a:rPr>
              <a:t>sono gli oggetti descritti tramite un</a:t>
            </a:r>
            <a:r>
              <a:rPr lang="ja-JP" altLang="it-IT" sz="1800" b="0" dirty="0">
                <a:solidFill>
                  <a:srgbClr val="292934"/>
                </a:solidFill>
                <a:latin typeface="+mn-lt"/>
              </a:rPr>
              <a:t>’</a:t>
            </a:r>
            <a:r>
              <a:rPr lang="it-IT" altLang="ja-JP" sz="1800" b="0" dirty="0">
                <a:solidFill>
                  <a:srgbClr val="292934"/>
                </a:solidFill>
                <a:latin typeface="+mn-lt"/>
              </a:rPr>
              <a:t>insieme di dati. Le unità statistiche possono essere persone, enti, aziende, servizi, ecc.</a:t>
            </a:r>
          </a:p>
          <a:p>
            <a:pPr marL="285750" indent="-285750" eaLnBrk="1" hangingPunct="1">
              <a:spcBef>
                <a:spcPct val="50000"/>
              </a:spcBef>
              <a:buFont typeface="Lucida Grande"/>
              <a:buChar char="-"/>
              <a:defRPr/>
            </a:pPr>
            <a:r>
              <a:rPr lang="it-IT" sz="1800" b="0" dirty="0">
                <a:solidFill>
                  <a:srgbClr val="292934"/>
                </a:solidFill>
                <a:latin typeface="+mn-lt"/>
              </a:rPr>
              <a:t>Una </a:t>
            </a:r>
            <a:r>
              <a:rPr lang="it-IT" sz="1800" i="1" u="sng" dirty="0">
                <a:solidFill>
                  <a:srgbClr val="0000FF"/>
                </a:solidFill>
                <a:latin typeface="+mn-lt"/>
              </a:rPr>
              <a:t>variabile</a:t>
            </a:r>
            <a:r>
              <a:rPr lang="it-IT" sz="1800" b="0" dirty="0">
                <a:solidFill>
                  <a:srgbClr val="292934"/>
                </a:solidFill>
                <a:latin typeface="+mn-lt"/>
              </a:rPr>
              <a:t> è una caratteristica associata ad una </a:t>
            </a:r>
            <a:r>
              <a:rPr lang="it-IT" sz="1800" b="0" dirty="0" smtClean="0">
                <a:solidFill>
                  <a:srgbClr val="292934"/>
                </a:solidFill>
                <a:latin typeface="+mn-lt"/>
              </a:rPr>
              <a:t>unità statistica: una </a:t>
            </a:r>
            <a:r>
              <a:rPr lang="it-IT" sz="1800" b="0" dirty="0">
                <a:solidFill>
                  <a:srgbClr val="292934"/>
                </a:solidFill>
                <a:latin typeface="+mn-lt"/>
              </a:rPr>
              <a:t>variabile può assumere valori diversi su unità statistiche diverse   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42900" y="2946400"/>
            <a:ext cx="8280400" cy="3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  <a:defRPr/>
            </a:pPr>
            <a:r>
              <a:rPr lang="it-IT" sz="2000" dirty="0">
                <a:solidFill>
                  <a:srgbClr val="292934"/>
                </a:solidFill>
                <a:latin typeface="+mn-lt"/>
              </a:rPr>
              <a:t>Variabili o Caratteri</a:t>
            </a:r>
          </a:p>
          <a:p>
            <a:pPr marL="717550" lvl="1" indent="-352425" algn="just">
              <a:spcBef>
                <a:spcPct val="20000"/>
              </a:spcBef>
              <a:buFontTx/>
              <a:buChar char="–"/>
              <a:defRPr/>
            </a:pPr>
            <a:r>
              <a:rPr lang="it-IT" sz="1800" b="0" dirty="0">
                <a:solidFill>
                  <a:srgbClr val="292934"/>
                </a:solidFill>
                <a:latin typeface="+mn-lt"/>
              </a:rPr>
              <a:t>Variabili. Quantità o entità misurate (Dati) </a:t>
            </a:r>
          </a:p>
          <a:p>
            <a:pPr marL="987425" lvl="2" indent="-269875" algn="just">
              <a:spcBef>
                <a:spcPct val="35000"/>
              </a:spcBef>
              <a:buFontTx/>
              <a:buChar char="–"/>
              <a:defRPr/>
            </a:pPr>
            <a:r>
              <a:rPr lang="it-IT" sz="1400" b="0" dirty="0">
                <a:solidFill>
                  <a:srgbClr val="292934"/>
                </a:solidFill>
                <a:latin typeface="+mn-lt"/>
              </a:rPr>
              <a:t>Tempo, peso, altezza, frequenza cardiaca, calorie consumate,  PO</a:t>
            </a:r>
            <a:r>
              <a:rPr lang="it-IT" sz="1400" b="0" baseline="-25000" dirty="0">
                <a:solidFill>
                  <a:srgbClr val="292934"/>
                </a:solidFill>
                <a:latin typeface="+mn-lt"/>
              </a:rPr>
              <a:t>2</a:t>
            </a:r>
            <a:r>
              <a:rPr lang="it-IT" sz="1400" b="0" dirty="0">
                <a:solidFill>
                  <a:srgbClr val="292934"/>
                </a:solidFill>
                <a:latin typeface="+mn-lt"/>
              </a:rPr>
              <a:t> nel sangue, …</a:t>
            </a:r>
          </a:p>
          <a:p>
            <a:pPr marL="742950" lvl="1" indent="-377825" algn="just">
              <a:spcBef>
                <a:spcPct val="35000"/>
              </a:spcBef>
              <a:buFontTx/>
              <a:buChar char="–"/>
              <a:defRPr/>
            </a:pPr>
            <a:r>
              <a:rPr lang="it-IT" sz="1800" b="0" dirty="0">
                <a:solidFill>
                  <a:srgbClr val="292934"/>
                </a:solidFill>
                <a:latin typeface="+mn-lt"/>
              </a:rPr>
              <a:t>Caratteri. Quantità o entità osservate </a:t>
            </a:r>
            <a:r>
              <a:rPr lang="it-IT" sz="1600" b="0" dirty="0">
                <a:solidFill>
                  <a:srgbClr val="292934"/>
                </a:solidFill>
                <a:latin typeface="+mn-lt"/>
              </a:rPr>
              <a:t> </a:t>
            </a:r>
          </a:p>
          <a:p>
            <a:pPr marL="987425" lvl="2" indent="-269875" algn="just">
              <a:spcBef>
                <a:spcPct val="35000"/>
              </a:spcBef>
              <a:buFontTx/>
              <a:buChar char="–"/>
              <a:defRPr/>
            </a:pPr>
            <a:r>
              <a:rPr lang="it-IT" sz="1400" b="0" dirty="0">
                <a:solidFill>
                  <a:srgbClr val="292934"/>
                </a:solidFill>
                <a:latin typeface="+mn-lt"/>
              </a:rPr>
              <a:t>Genere Maschile/Femminile, Colore, Opinione, Esito di una terapia/protocollo …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  <a:defRPr/>
            </a:pPr>
            <a:r>
              <a:rPr lang="it-IT" sz="2000" dirty="0">
                <a:solidFill>
                  <a:srgbClr val="292934"/>
                </a:solidFill>
                <a:latin typeface="+mn-lt"/>
              </a:rPr>
              <a:t>Variabili Dipendenti e Indipendenti</a:t>
            </a:r>
          </a:p>
          <a:p>
            <a:pPr marL="717550" lvl="1" indent="-352425" algn="just">
              <a:spcBef>
                <a:spcPct val="20000"/>
              </a:spcBef>
              <a:buFontTx/>
              <a:buChar char="–"/>
              <a:defRPr/>
            </a:pPr>
            <a:r>
              <a:rPr lang="it-IT" sz="1800" b="0" dirty="0">
                <a:solidFill>
                  <a:srgbClr val="292934"/>
                </a:solidFill>
                <a:latin typeface="+mn-lt"/>
              </a:rPr>
              <a:t>Indipendente. Osservabile o carattere soggetto a fluttuazioni</a:t>
            </a:r>
          </a:p>
          <a:p>
            <a:pPr marL="987425" lvl="2" indent="-269875" algn="just">
              <a:spcBef>
                <a:spcPct val="20000"/>
              </a:spcBef>
              <a:buFontTx/>
              <a:buChar char="–"/>
              <a:defRPr/>
            </a:pPr>
            <a:r>
              <a:rPr lang="it-IT" sz="1400" b="0" dirty="0">
                <a:solidFill>
                  <a:srgbClr val="292934"/>
                </a:solidFill>
                <a:latin typeface="+mn-lt"/>
              </a:rPr>
              <a:t>Pressione sistolica in soggetti ipertesi, ….; Colore delle automobili scelto dai clienti, …. </a:t>
            </a:r>
          </a:p>
          <a:p>
            <a:pPr marL="717550" lvl="1" indent="-352425" algn="just">
              <a:spcBef>
                <a:spcPct val="20000"/>
              </a:spcBef>
              <a:buFontTx/>
              <a:buChar char="–"/>
              <a:defRPr/>
            </a:pPr>
            <a:r>
              <a:rPr lang="it-IT" sz="1800" b="0" dirty="0">
                <a:solidFill>
                  <a:srgbClr val="292934"/>
                </a:solidFill>
                <a:latin typeface="+mn-lt"/>
              </a:rPr>
              <a:t>Dipendente. Risposta a un qualche intervento. </a:t>
            </a:r>
          </a:p>
          <a:p>
            <a:pPr marL="987425" lvl="2" indent="-269875" algn="just">
              <a:spcBef>
                <a:spcPct val="20000"/>
              </a:spcBef>
              <a:buFontTx/>
              <a:buChar char="–"/>
              <a:defRPr/>
            </a:pPr>
            <a:r>
              <a:rPr lang="it-IT" sz="1400" b="0" dirty="0">
                <a:solidFill>
                  <a:srgbClr val="292934"/>
                </a:solidFill>
                <a:latin typeface="+mn-lt"/>
              </a:rPr>
              <a:t>Efficacia di una terapia antalgica in funzione della concentrazione del p.a., ….</a:t>
            </a:r>
          </a:p>
          <a:p>
            <a:pPr marL="987425" lvl="2" indent="-269875" algn="just">
              <a:spcBef>
                <a:spcPct val="20000"/>
              </a:spcBef>
              <a:buFontTx/>
              <a:buChar char="–"/>
              <a:defRPr/>
            </a:pPr>
            <a:r>
              <a:rPr lang="it-IT" sz="1400" b="0" dirty="0">
                <a:solidFill>
                  <a:srgbClr val="292934"/>
                </a:solidFill>
                <a:latin typeface="+mn-lt"/>
              </a:rPr>
              <a:t>…. 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93700"/>
            <a:ext cx="8229600" cy="787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Regola Empirica della </a:t>
            </a:r>
            <a:r>
              <a:rPr lang="it-IT" dirty="0" err="1" smtClean="0">
                <a:ea typeface="+mj-ea"/>
                <a:cs typeface="+mj-cs"/>
              </a:rPr>
              <a:t>Dev</a:t>
            </a:r>
            <a:r>
              <a:rPr lang="it-IT" dirty="0" smtClean="0">
                <a:ea typeface="+mj-ea"/>
                <a:cs typeface="+mj-cs"/>
              </a:rPr>
              <a:t>. St.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93700" y="1320800"/>
            <a:ext cx="8458200" cy="1446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2200" i="1" u="sng" dirty="0">
                <a:solidFill>
                  <a:srgbClr val="000090"/>
                </a:solidFill>
                <a:latin typeface="+mn-lt"/>
              </a:rPr>
              <a:t>Esempio</a:t>
            </a:r>
            <a:r>
              <a:rPr lang="it-IT" sz="2200" b="0" dirty="0">
                <a:latin typeface="+mn-lt"/>
              </a:rPr>
              <a:t>. La distribuzione dell’età di 5000 dipendenti della FIAT è “</a:t>
            </a:r>
            <a:r>
              <a:rPr lang="it-IT" sz="2200" b="0" i="1" dirty="0" err="1">
                <a:latin typeface="+mn-lt"/>
              </a:rPr>
              <a:t>bell-shaped</a:t>
            </a:r>
            <a:r>
              <a:rPr lang="it-IT" sz="2200" b="0" i="1" dirty="0">
                <a:latin typeface="+mn-lt"/>
              </a:rPr>
              <a:t>” </a:t>
            </a:r>
            <a:r>
              <a:rPr lang="it-IT" sz="2200" b="0" dirty="0">
                <a:latin typeface="+mn-lt"/>
              </a:rPr>
              <a:t>con media 40 e deviazione standard 12 anni. Calcola in modo approssimato la percentuale di persone di età compresa fra: a) 16 e 64 anni; b) 28 e 64; c) 52 e 64 anni.</a:t>
            </a:r>
          </a:p>
        </p:txBody>
      </p:sp>
      <p:grpSp>
        <p:nvGrpSpPr>
          <p:cNvPr id="66563" name="Gruppo 8"/>
          <p:cNvGrpSpPr>
            <a:grpSpLocks/>
          </p:cNvGrpSpPr>
          <p:nvPr/>
        </p:nvGrpSpPr>
        <p:grpSpPr bwMode="auto">
          <a:xfrm>
            <a:off x="327025" y="3341688"/>
            <a:ext cx="8640763" cy="2089150"/>
            <a:chOff x="177802" y="3812099"/>
            <a:chExt cx="8767597" cy="2064699"/>
          </a:xfrm>
        </p:grpSpPr>
        <p:pic>
          <p:nvPicPr>
            <p:cNvPr id="66576" name="Immagine 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7400" y="3812099"/>
              <a:ext cx="3077999" cy="205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577" name="Immagine 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802" y="3848103"/>
              <a:ext cx="3023995" cy="2015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578" name="Immagine 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6103" y="3860803"/>
              <a:ext cx="3023995" cy="2015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0" name="Tabella 9"/>
          <p:cNvGraphicFramePr>
            <a:graphicFrameLocks noGrp="1"/>
          </p:cNvGraphicFramePr>
          <p:nvPr/>
        </p:nvGraphicFramePr>
        <p:xfrm>
          <a:off x="4292600" y="5689600"/>
          <a:ext cx="4044951" cy="741364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48317"/>
                <a:gridCol w="1348317"/>
                <a:gridCol w="1348317"/>
              </a:tblGrid>
              <a:tr h="370682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A</a:t>
                      </a:r>
                      <a:endParaRPr lang="it-IT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B</a:t>
                      </a:r>
                      <a:endParaRPr lang="it-IT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C</a:t>
                      </a:r>
                      <a:endParaRPr lang="it-IT" sz="1800" dirty="0"/>
                    </a:p>
                  </a:txBody>
                  <a:tcPr marT="45700" marB="45700"/>
                </a:tc>
              </a:tr>
              <a:tr h="370682"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 marT="45700" marB="45700"/>
                </a:tc>
              </a:tr>
            </a:tbl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8001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Misure di Posizione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17500" y="1219200"/>
            <a:ext cx="827881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 b="0" dirty="0">
                <a:latin typeface="+mn-lt"/>
              </a:rPr>
              <a:t>Una </a:t>
            </a:r>
            <a:r>
              <a:rPr lang="it-IT" sz="2000" i="1" u="sng" dirty="0">
                <a:solidFill>
                  <a:srgbClr val="0033CC"/>
                </a:solidFill>
                <a:latin typeface="+mn-lt"/>
              </a:rPr>
              <a:t>misura di posizione </a:t>
            </a:r>
            <a:r>
              <a:rPr lang="it-IT" sz="2000" b="0" dirty="0">
                <a:latin typeface="+mn-lt"/>
              </a:rPr>
              <a:t>individua la posizione di un singolo valore rispetto agli altri valori presenti nel campione o nella popolazione. 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17500" y="2146300"/>
            <a:ext cx="8280400" cy="1708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>
              <a:spcAft>
                <a:spcPts val="600"/>
              </a:spcAft>
              <a:buFont typeface="Arial"/>
              <a:buChar char="•"/>
              <a:defRPr/>
            </a:pPr>
            <a:r>
              <a:rPr lang="it-IT" sz="2000" i="1" dirty="0">
                <a:solidFill>
                  <a:srgbClr val="0033CC"/>
                </a:solidFill>
                <a:latin typeface="+mn-lt"/>
              </a:rPr>
              <a:t>Quartili and </a:t>
            </a:r>
            <a:r>
              <a:rPr lang="it-IT" sz="2000" i="1" dirty="0" err="1">
                <a:solidFill>
                  <a:srgbClr val="0033CC"/>
                </a:solidFill>
                <a:latin typeface="+mn-lt"/>
              </a:rPr>
              <a:t>Range</a:t>
            </a:r>
            <a:r>
              <a:rPr lang="it-IT" sz="2000" i="1" dirty="0">
                <a:solidFill>
                  <a:srgbClr val="0033CC"/>
                </a:solidFill>
                <a:latin typeface="+mn-lt"/>
              </a:rPr>
              <a:t> Interquartile</a:t>
            </a:r>
          </a:p>
          <a:p>
            <a:pPr algn="just">
              <a:defRPr/>
            </a:pPr>
            <a:r>
              <a:rPr lang="it-IT" sz="2000" b="0" dirty="0">
                <a:latin typeface="+mn-lt"/>
              </a:rPr>
              <a:t>I </a:t>
            </a: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quartili </a:t>
            </a:r>
            <a:r>
              <a:rPr lang="it-IT" sz="2000" b="0" dirty="0">
                <a:latin typeface="+mn-lt"/>
              </a:rPr>
              <a:t>sono tre misure riassuntive che dividono il data-set ordinato in modo crescente in quattro parti uguali. Le misure sono il primo quartile (Q1), il secondo quartile (Q2) e il terzo quartile (Q3), classificate in ordine. I quartili sono definiti come segue.</a:t>
            </a:r>
          </a:p>
        </p:txBody>
      </p:sp>
      <p:pic>
        <p:nvPicPr>
          <p:cNvPr id="67588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4432300"/>
            <a:ext cx="8280400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41300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Quartili e IQR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68300" y="2679700"/>
            <a:ext cx="8420100" cy="147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1800" b="0" dirty="0">
                <a:latin typeface="+mn-lt"/>
              </a:rPr>
              <a:t>Il primo quartile, </a:t>
            </a:r>
            <a:r>
              <a:rPr lang="it-IT" sz="1800" b="0" i="1" dirty="0">
                <a:latin typeface="Times New Roman"/>
                <a:cs typeface="Times New Roman"/>
              </a:rPr>
              <a:t>Q</a:t>
            </a:r>
            <a:r>
              <a:rPr lang="it-IT" sz="1800" b="0" baseline="-25000" dirty="0">
                <a:latin typeface="Times New Roman"/>
                <a:cs typeface="Times New Roman"/>
              </a:rPr>
              <a:t>1</a:t>
            </a:r>
            <a:r>
              <a:rPr lang="it-IT" sz="1800" b="0" dirty="0">
                <a:latin typeface="+mn-lt"/>
              </a:rPr>
              <a:t>, è un valore che divide il data-set in due parti: il 25% circa dei valori sono minori </a:t>
            </a:r>
            <a:r>
              <a:rPr lang="it-IT" sz="1800" b="0" i="1" dirty="0">
                <a:latin typeface="Times New Roman"/>
                <a:cs typeface="Times New Roman"/>
              </a:rPr>
              <a:t>Q</a:t>
            </a:r>
            <a:r>
              <a:rPr lang="it-IT" sz="1800" b="0" baseline="-25000" dirty="0">
                <a:latin typeface="Times New Roman"/>
                <a:cs typeface="Times New Roman"/>
              </a:rPr>
              <a:t>1</a:t>
            </a:r>
            <a:r>
              <a:rPr lang="it-IT" sz="1800" b="0" dirty="0">
                <a:latin typeface="+mn-lt"/>
              </a:rPr>
              <a:t> e il 75% circa sono maggiori di </a:t>
            </a:r>
            <a:r>
              <a:rPr lang="it-IT" sz="1800" b="0" i="1" dirty="0">
                <a:latin typeface="Times New Roman"/>
                <a:cs typeface="Times New Roman"/>
              </a:rPr>
              <a:t>Q</a:t>
            </a:r>
            <a:r>
              <a:rPr lang="it-IT" sz="1800" b="0" baseline="-25000" dirty="0">
                <a:latin typeface="Times New Roman"/>
                <a:cs typeface="Times New Roman"/>
              </a:rPr>
              <a:t>1</a:t>
            </a:r>
            <a:r>
              <a:rPr lang="it-IT" sz="1800" b="0" dirty="0">
                <a:latin typeface="+mn-lt"/>
              </a:rPr>
              <a:t>. Il secondo quartile, </a:t>
            </a:r>
            <a:r>
              <a:rPr lang="it-IT" sz="1800" b="0" i="1" dirty="0">
                <a:latin typeface="Times New Roman"/>
                <a:cs typeface="Times New Roman"/>
              </a:rPr>
              <a:t>Q</a:t>
            </a:r>
            <a:r>
              <a:rPr lang="it-IT" sz="1800" b="0" baseline="-25000" dirty="0">
                <a:latin typeface="Times New Roman"/>
                <a:cs typeface="Times New Roman"/>
              </a:rPr>
              <a:t>2</a:t>
            </a:r>
            <a:r>
              <a:rPr lang="it-IT" sz="1800" b="0" dirty="0">
                <a:latin typeface="+mn-lt"/>
              </a:rPr>
              <a:t>, il data-set in due parti uguali; quindi, </a:t>
            </a:r>
            <a:r>
              <a:rPr lang="it-IT" sz="1800" b="0" i="1" dirty="0">
                <a:latin typeface="Times New Roman"/>
                <a:cs typeface="Times New Roman"/>
              </a:rPr>
              <a:t>Q</a:t>
            </a:r>
            <a:r>
              <a:rPr lang="it-IT" sz="1800" b="0" baseline="-25000" dirty="0">
                <a:latin typeface="Times New Roman"/>
                <a:cs typeface="Times New Roman"/>
              </a:rPr>
              <a:t>2</a:t>
            </a:r>
            <a:r>
              <a:rPr lang="it-IT" sz="1800" b="0" dirty="0">
                <a:latin typeface="+mn-lt"/>
              </a:rPr>
              <a:t> e la mediana sono coincidenti. Il terzo quartile, </a:t>
            </a:r>
            <a:r>
              <a:rPr lang="it-IT" sz="1800" b="0" i="1" dirty="0">
                <a:latin typeface="Times New Roman"/>
                <a:cs typeface="Times New Roman"/>
              </a:rPr>
              <a:t>Q</a:t>
            </a:r>
            <a:r>
              <a:rPr lang="it-IT" sz="1800" b="0" baseline="-25000" dirty="0">
                <a:latin typeface="Times New Roman"/>
                <a:cs typeface="Times New Roman"/>
              </a:rPr>
              <a:t>3</a:t>
            </a:r>
            <a:r>
              <a:rPr lang="it-IT" sz="1800" b="0" dirty="0">
                <a:latin typeface="+mn-lt"/>
              </a:rPr>
              <a:t>, è un indicatore che indica che il 75% circa dei valori sono meno di </a:t>
            </a:r>
            <a:r>
              <a:rPr lang="it-IT" sz="1800" b="0" i="1" dirty="0">
                <a:latin typeface="Times New Roman"/>
                <a:cs typeface="Times New Roman"/>
              </a:rPr>
              <a:t>Q</a:t>
            </a:r>
            <a:r>
              <a:rPr lang="it-IT" sz="1800" b="0" baseline="-25000" dirty="0">
                <a:latin typeface="Times New Roman"/>
                <a:cs typeface="Times New Roman"/>
              </a:rPr>
              <a:t>3 </a:t>
            </a:r>
            <a:r>
              <a:rPr lang="it-IT" sz="1800" b="0" dirty="0">
                <a:latin typeface="+mn-lt"/>
              </a:rPr>
              <a:t>e il 25% circa sono maggiori di </a:t>
            </a:r>
            <a:r>
              <a:rPr lang="it-IT" sz="1800" b="0" i="1" dirty="0">
                <a:latin typeface="Times New Roman"/>
                <a:cs typeface="Times New Roman"/>
              </a:rPr>
              <a:t>Q</a:t>
            </a:r>
            <a:r>
              <a:rPr lang="it-IT" sz="1800" b="0" baseline="-25000" dirty="0">
                <a:latin typeface="Times New Roman"/>
                <a:cs typeface="Times New Roman"/>
              </a:rPr>
              <a:t>3</a:t>
            </a:r>
            <a:r>
              <a:rPr lang="it-IT" sz="1800" b="0" dirty="0">
                <a:latin typeface="+mn-lt"/>
              </a:rPr>
              <a:t>.</a:t>
            </a:r>
          </a:p>
        </p:txBody>
      </p:sp>
      <p:pic>
        <p:nvPicPr>
          <p:cNvPr id="68611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100" y="1206500"/>
            <a:ext cx="4440238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368300" y="4267200"/>
            <a:ext cx="84201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 i="1" u="sng" dirty="0">
                <a:solidFill>
                  <a:srgbClr val="0033CC"/>
                </a:solidFill>
                <a:latin typeface="+mn-lt"/>
              </a:rPr>
              <a:t>Intervallo Interquartile</a:t>
            </a:r>
            <a:r>
              <a:rPr lang="it-IT" sz="2000" dirty="0">
                <a:latin typeface="+mn-lt"/>
              </a:rPr>
              <a:t>. </a:t>
            </a:r>
            <a:r>
              <a:rPr lang="it-IT" sz="2000" b="0" dirty="0">
                <a:latin typeface="+mn-lt"/>
              </a:rPr>
              <a:t>La differenza fra il terzo quartile e il primo quartile di un set di dati è detto </a:t>
            </a:r>
            <a:r>
              <a:rPr lang="it-IT" sz="2000" b="0" dirty="0" err="1">
                <a:latin typeface="+mn-lt"/>
              </a:rPr>
              <a:t>range</a:t>
            </a:r>
            <a:r>
              <a:rPr lang="it-IT" sz="2000" b="0" dirty="0">
                <a:latin typeface="+mn-lt"/>
              </a:rPr>
              <a:t> interquartile (IQR).</a:t>
            </a:r>
          </a:p>
        </p:txBody>
      </p:sp>
      <p:pic>
        <p:nvPicPr>
          <p:cNvPr id="68613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" y="5308600"/>
            <a:ext cx="811530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41300"/>
            <a:ext cx="8229600" cy="8763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Lavorare con i Quartili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431800" y="1003300"/>
            <a:ext cx="828040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2000" i="1" u="sng" dirty="0">
                <a:solidFill>
                  <a:srgbClr val="0033CC"/>
                </a:solidFill>
                <a:latin typeface="+mn-lt"/>
              </a:rPr>
              <a:t>Esempio</a:t>
            </a:r>
            <a:r>
              <a:rPr lang="it-IT" sz="2000" dirty="0">
                <a:latin typeface="+mn-lt"/>
              </a:rPr>
              <a:t>. </a:t>
            </a:r>
            <a:r>
              <a:rPr lang="it-IT" sz="2000" b="0" dirty="0">
                <a:latin typeface="+mn-lt"/>
              </a:rPr>
              <a:t>La tabella elenca il numero di furti di auto denunciato alla polizia di 12 diverse città durante il 2003.  Calcola i quartili Q1, Q2 e Q3, e il </a:t>
            </a:r>
            <a:r>
              <a:rPr lang="it-IT" sz="2000" b="0" dirty="0" err="1">
                <a:latin typeface="+mn-lt"/>
              </a:rPr>
              <a:t>range</a:t>
            </a:r>
            <a:r>
              <a:rPr lang="it-IT" sz="2000" b="0" dirty="0">
                <a:latin typeface="+mn-lt"/>
              </a:rPr>
              <a:t> interquartile IQR = Q3-Q1.</a:t>
            </a:r>
          </a:p>
        </p:txBody>
      </p:sp>
      <p:pic>
        <p:nvPicPr>
          <p:cNvPr id="69635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159000"/>
            <a:ext cx="33845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FAF7BD">
                <a:tint val="45000"/>
                <a:satMod val="400000"/>
              </a:srgbClr>
            </a:duotone>
          </a:blip>
          <a:srcRect l="2226" r="2048" b="22388"/>
          <a:stretch/>
        </p:blipFill>
        <p:spPr>
          <a:xfrm>
            <a:off x="1257299" y="4940298"/>
            <a:ext cx="6642127" cy="1536702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3987800" y="2184400"/>
            <a:ext cx="5029200" cy="2616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it-IT" sz="1600" b="0" dirty="0">
                <a:latin typeface="+mn-lt"/>
              </a:rPr>
              <a:t>Ordina il data set in modo crescente, e calcoliamo le dimensioni del data-set: </a:t>
            </a:r>
            <a:r>
              <a:rPr lang="it-IT" sz="1600" b="0" i="1" dirty="0" err="1">
                <a:latin typeface="+mn-lt"/>
              </a:rPr>
              <a:t>n</a:t>
            </a:r>
            <a:r>
              <a:rPr lang="it-IT" sz="1600" b="0" dirty="0">
                <a:latin typeface="+mn-lt"/>
              </a:rPr>
              <a:t> =12 pari.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it-IT" sz="1600" b="0" dirty="0">
                <a:latin typeface="+mn-lt"/>
              </a:rPr>
              <a:t>Calcola Q2 o mediana come valore intermedio fra i dati in posizione centrale (5 e 6).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it-IT" sz="1600" b="0" dirty="0">
                <a:latin typeface="+mn-lt"/>
              </a:rPr>
              <a:t>Calcola il quartile Q1 come valore intermedio fra i valori del data set minori di Q1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it-IT" sz="1600" b="0" dirty="0">
                <a:latin typeface="+mn-lt"/>
              </a:rPr>
              <a:t>Calcola il quartile Q3 come valore intermedio fra i dati maggiori della mediana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it-IT" sz="1600" b="0" dirty="0">
                <a:latin typeface="+mn-lt"/>
              </a:rPr>
              <a:t>Calcola </a:t>
            </a:r>
            <a:r>
              <a:rPr lang="it-IT" sz="1600" b="0" i="1" dirty="0">
                <a:latin typeface="+mn-lt"/>
              </a:rPr>
              <a:t>IQR</a:t>
            </a:r>
            <a:r>
              <a:rPr lang="it-IT" sz="1600" b="0" dirty="0">
                <a:latin typeface="+mn-lt"/>
              </a:rPr>
              <a:t> = </a:t>
            </a:r>
            <a:r>
              <a:rPr lang="it-IT" sz="1600" b="0" i="1" dirty="0">
                <a:latin typeface="+mn-lt"/>
              </a:rPr>
              <a:t>Q</a:t>
            </a:r>
            <a:r>
              <a:rPr lang="it-IT" sz="1600" b="0" baseline="-25000" dirty="0">
                <a:latin typeface="+mn-lt"/>
              </a:rPr>
              <a:t>3</a:t>
            </a:r>
            <a:r>
              <a:rPr lang="it-IT" sz="1600" b="0" dirty="0">
                <a:latin typeface="+mn-lt"/>
              </a:rPr>
              <a:t> – </a:t>
            </a:r>
            <a:r>
              <a:rPr lang="it-IT" sz="1600" b="0" i="1" dirty="0">
                <a:latin typeface="+mn-lt"/>
              </a:rPr>
              <a:t>Q</a:t>
            </a:r>
            <a:r>
              <a:rPr lang="it-IT" sz="1600" b="0" baseline="-25000" dirty="0">
                <a:latin typeface="+mn-lt"/>
              </a:rPr>
              <a:t>1</a:t>
            </a:r>
            <a:r>
              <a:rPr lang="it-IT" sz="1600" b="0" dirty="0">
                <a:latin typeface="+mn-lt"/>
              </a:rPr>
              <a:t> = 20818 auto  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>
                <a:ea typeface="+mj-ea"/>
                <a:cs typeface="+mj-cs"/>
              </a:rPr>
              <a:t>Lavorare con i Quartili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431800" y="1003300"/>
            <a:ext cx="828040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2000" i="1" u="sng" dirty="0">
                <a:solidFill>
                  <a:srgbClr val="0033CC"/>
                </a:solidFill>
                <a:latin typeface="+mn-lt"/>
              </a:rPr>
              <a:t>Esempio</a:t>
            </a:r>
            <a:r>
              <a:rPr lang="it-IT" sz="2000" dirty="0">
                <a:latin typeface="+mn-lt"/>
              </a:rPr>
              <a:t>. </a:t>
            </a:r>
            <a:r>
              <a:rPr lang="it-IT" sz="2000" b="0" dirty="0">
                <a:latin typeface="+mn-lt"/>
              </a:rPr>
              <a:t>I valori</a:t>
            </a:r>
            <a:r>
              <a:rPr lang="it-IT" sz="2000" dirty="0">
                <a:latin typeface="+mn-lt"/>
              </a:rPr>
              <a:t> </a:t>
            </a:r>
            <a:r>
              <a:rPr lang="it-IT" sz="2000" b="0" dirty="0">
                <a:latin typeface="+mn-lt"/>
              </a:rPr>
              <a:t>in tabella indicano la perdita di peso (in </a:t>
            </a:r>
            <a:r>
              <a:rPr lang="it-IT" sz="2000" b="0" dirty="0" err="1">
                <a:latin typeface="+mn-lt"/>
              </a:rPr>
              <a:t>pounds</a:t>
            </a:r>
            <a:r>
              <a:rPr lang="it-IT" sz="2000" b="0" dirty="0">
                <a:latin typeface="+mn-lt"/>
              </a:rPr>
              <a:t>) di 15 soggetti sovrappeso che, per un mese, hanno seguito una dieta ipocalorica.  Calcola i quartili Q1, Q2 e Q3, e il IQR.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533400" y="3644900"/>
            <a:ext cx="8216900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66700" indent="-26670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it-IT" sz="1600" b="0" dirty="0">
                <a:latin typeface="+mn-lt"/>
              </a:rPr>
              <a:t>Ordina il data set in modo crescente.</a:t>
            </a:r>
          </a:p>
          <a:p>
            <a:pPr marL="266700" indent="-26670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it-IT" sz="1600" b="0" dirty="0">
                <a:latin typeface="+mn-lt"/>
              </a:rPr>
              <a:t>Calcola Q2 o mediana come valore centrale del set di dati; Q2 = 10.</a:t>
            </a:r>
          </a:p>
          <a:p>
            <a:pPr marL="266700" indent="-26670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it-IT" sz="1600" b="0" dirty="0">
                <a:latin typeface="+mn-lt"/>
              </a:rPr>
              <a:t>Calcola il I quartile come valore centrale fra i valori del data set minori di Q2; Q1 = 8.</a:t>
            </a:r>
          </a:p>
          <a:p>
            <a:pPr marL="266700" indent="-26670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it-IT" sz="1600" b="0" dirty="0">
                <a:latin typeface="+mn-lt"/>
              </a:rPr>
              <a:t>Calcola il III quartile come valore intermedio fra i dati maggiori della mediana; Q3 = 14</a:t>
            </a:r>
          </a:p>
          <a:p>
            <a:pPr marL="266700" indent="-26670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it-IT" sz="1600" b="0" dirty="0">
                <a:latin typeface="+mn-lt"/>
              </a:rPr>
              <a:t>Calcola </a:t>
            </a:r>
            <a:r>
              <a:rPr lang="it-IT" sz="1600" b="0" i="1" dirty="0">
                <a:latin typeface="+mn-lt"/>
              </a:rPr>
              <a:t>IQR</a:t>
            </a:r>
            <a:r>
              <a:rPr lang="it-IT" sz="1600" b="0" dirty="0">
                <a:latin typeface="+mn-lt"/>
              </a:rPr>
              <a:t> = </a:t>
            </a:r>
            <a:r>
              <a:rPr lang="it-IT" sz="1600" b="0" i="1" dirty="0">
                <a:latin typeface="+mn-lt"/>
              </a:rPr>
              <a:t>Q</a:t>
            </a:r>
            <a:r>
              <a:rPr lang="it-IT" sz="1600" b="0" baseline="-25000" dirty="0">
                <a:latin typeface="+mn-lt"/>
              </a:rPr>
              <a:t>3</a:t>
            </a:r>
            <a:r>
              <a:rPr lang="it-IT" sz="1600" b="0" dirty="0">
                <a:latin typeface="+mn-lt"/>
              </a:rPr>
              <a:t> – </a:t>
            </a:r>
            <a:r>
              <a:rPr lang="it-IT" sz="1600" b="0" i="1" dirty="0">
                <a:latin typeface="+mn-lt"/>
              </a:rPr>
              <a:t>Q</a:t>
            </a:r>
            <a:r>
              <a:rPr lang="it-IT" sz="1600" b="0" baseline="-25000" dirty="0">
                <a:latin typeface="+mn-lt"/>
              </a:rPr>
              <a:t>1</a:t>
            </a:r>
            <a:r>
              <a:rPr lang="it-IT" sz="1600" b="0" dirty="0">
                <a:latin typeface="+mn-lt"/>
              </a:rPr>
              <a:t> = 14-8 = 6 </a:t>
            </a:r>
            <a:r>
              <a:rPr lang="it-IT" sz="1600" b="0" i="1" dirty="0" err="1">
                <a:latin typeface="+mn-lt"/>
              </a:rPr>
              <a:t>pounds</a:t>
            </a:r>
            <a:r>
              <a:rPr lang="it-IT" sz="1600" b="0" dirty="0">
                <a:latin typeface="+mn-lt"/>
              </a:rPr>
              <a:t>  </a:t>
            </a:r>
          </a:p>
        </p:txBody>
      </p:sp>
      <p:graphicFrame>
        <p:nvGraphicFramePr>
          <p:cNvPr id="7" name="Tabella 6"/>
          <p:cNvGraphicFramePr>
            <a:graphicFrameLocks noGrp="1"/>
          </p:cNvGraphicFramePr>
          <p:nvPr/>
        </p:nvGraphicFramePr>
        <p:xfrm>
          <a:off x="1231900" y="2184400"/>
          <a:ext cx="6807195" cy="371475"/>
        </p:xfrm>
        <a:graphic>
          <a:graphicData uri="http://schemas.openxmlformats.org/drawingml/2006/table">
            <a:tbl>
              <a:tblPr firstRow="1" bandRow="1" bandCol="1">
                <a:tableStyleId>{BDBED569-4797-4DF1-A0F4-6AAB3CD982D8}</a:tableStyleId>
              </a:tblPr>
              <a:tblGrid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</a:tblGrid>
              <a:tr h="371475"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5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5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7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8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8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9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10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10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11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11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12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14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18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21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25</a:t>
                      </a:r>
                      <a:endParaRPr lang="it-IT" sz="1800" b="0" dirty="0"/>
                    </a:p>
                  </a:txBody>
                  <a:tcPr marT="45798" marB="45798"/>
                </a:tc>
              </a:tr>
            </a:tbl>
          </a:graphicData>
        </a:graphic>
      </p:graphicFrame>
      <p:sp>
        <p:nvSpPr>
          <p:cNvPr id="9" name="Parentesi graffa chiusa 8"/>
          <p:cNvSpPr/>
          <p:nvPr/>
        </p:nvSpPr>
        <p:spPr>
          <a:xfrm rot="5400000">
            <a:off x="2729706" y="1499394"/>
            <a:ext cx="179388" cy="27940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0" name="Parentesi graffa chiusa 9"/>
          <p:cNvSpPr/>
          <p:nvPr/>
        </p:nvSpPr>
        <p:spPr>
          <a:xfrm rot="5400000">
            <a:off x="6380163" y="1492250"/>
            <a:ext cx="179388" cy="2808287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cxnSp>
        <p:nvCxnSpPr>
          <p:cNvPr id="12" name="Connettore 2 11"/>
          <p:cNvCxnSpPr/>
          <p:nvPr/>
        </p:nvCxnSpPr>
        <p:spPr>
          <a:xfrm flipV="1">
            <a:off x="4648200" y="2692400"/>
            <a:ext cx="0" cy="4699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>
            <a:off x="4343400" y="3149600"/>
            <a:ext cx="863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1800" b="0" dirty="0">
                <a:latin typeface="+mn-lt"/>
              </a:rPr>
              <a:t>Q</a:t>
            </a:r>
            <a:r>
              <a:rPr lang="it-IT" sz="1800" b="0" baseline="-25000" dirty="0">
                <a:latin typeface="+mn-lt"/>
              </a:rPr>
              <a:t>2</a:t>
            </a:r>
            <a:r>
              <a:rPr lang="it-IT" sz="1800" b="0" dirty="0">
                <a:latin typeface="+mn-lt"/>
              </a:rPr>
              <a:t>=10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2425700" y="3149600"/>
            <a:ext cx="863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1800" b="0" dirty="0">
                <a:latin typeface="+mn-lt"/>
              </a:rPr>
              <a:t>Q</a:t>
            </a:r>
            <a:r>
              <a:rPr lang="it-IT" sz="1800" b="0" baseline="-25000" dirty="0">
                <a:latin typeface="+mn-lt"/>
              </a:rPr>
              <a:t>1</a:t>
            </a:r>
            <a:r>
              <a:rPr lang="it-IT" sz="1800" b="0" dirty="0" smtClean="0">
                <a:latin typeface="+mn-lt"/>
              </a:rPr>
              <a:t>=8</a:t>
            </a:r>
            <a:endParaRPr lang="it-IT" sz="1800" b="0" dirty="0">
              <a:latin typeface="+mn-lt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6032500" y="3162300"/>
            <a:ext cx="863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1800" b="0" dirty="0">
                <a:latin typeface="+mn-lt"/>
              </a:rPr>
              <a:t>Q</a:t>
            </a:r>
            <a:r>
              <a:rPr lang="it-IT" sz="1800" b="0" baseline="-25000" dirty="0">
                <a:latin typeface="+mn-lt"/>
              </a:rPr>
              <a:t>3</a:t>
            </a:r>
            <a:r>
              <a:rPr lang="it-IT" sz="1800" b="0" dirty="0" smtClean="0">
                <a:latin typeface="+mn-lt"/>
              </a:rPr>
              <a:t>=14</a:t>
            </a:r>
            <a:endParaRPr lang="it-IT" sz="1800" b="0" dirty="0">
              <a:latin typeface="+mn-lt"/>
            </a:endParaRPr>
          </a:p>
        </p:txBody>
      </p:sp>
      <p:grpSp>
        <p:nvGrpSpPr>
          <p:cNvPr id="70700" name="Gruppo 18"/>
          <p:cNvGrpSpPr>
            <a:grpSpLocks/>
          </p:cNvGrpSpPr>
          <p:nvPr/>
        </p:nvGrpSpPr>
        <p:grpSpPr bwMode="auto">
          <a:xfrm>
            <a:off x="755650" y="5359400"/>
            <a:ext cx="7975600" cy="1104900"/>
            <a:chOff x="755700" y="5359400"/>
            <a:chExt cx="7975600" cy="1104900"/>
          </a:xfrm>
        </p:grpSpPr>
        <p:sp>
          <p:nvSpPr>
            <p:cNvPr id="18" name="Rettangolo arrotondato 17"/>
            <p:cNvSpPr/>
            <p:nvPr/>
          </p:nvSpPr>
          <p:spPr>
            <a:xfrm>
              <a:off x="755700" y="5359400"/>
              <a:ext cx="7975600" cy="1104900"/>
            </a:xfrm>
            <a:prstGeom prst="roundRect">
              <a:avLst/>
            </a:prstGeom>
            <a:solidFill>
              <a:srgbClr val="FFFCD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  <p:sp>
          <p:nvSpPr>
            <p:cNvPr id="16" name="CasellaDiTesto 15"/>
            <p:cNvSpPr txBox="1"/>
            <p:nvPr/>
          </p:nvSpPr>
          <p:spPr>
            <a:xfrm>
              <a:off x="895400" y="5473700"/>
              <a:ext cx="7727950" cy="4000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it-IT" sz="2000" i="1" u="sng" dirty="0">
                  <a:solidFill>
                    <a:srgbClr val="0033CC"/>
                  </a:solidFill>
                  <a:latin typeface="+mn-lt"/>
                </a:rPr>
                <a:t>Esercizio</a:t>
              </a:r>
              <a:r>
                <a:rPr lang="it-IT" sz="2000" dirty="0">
                  <a:latin typeface="+mn-lt"/>
                </a:rPr>
                <a:t>. </a:t>
              </a:r>
              <a:r>
                <a:rPr lang="it-IT" sz="2000" b="0" dirty="0">
                  <a:latin typeface="+mn-lt"/>
                </a:rPr>
                <a:t>Calcola i valori di Q1, Q2 e Q3, e il IQR per il data-set</a:t>
              </a:r>
            </a:p>
          </p:txBody>
        </p:sp>
        <p:sp>
          <p:nvSpPr>
            <p:cNvPr id="17" name="Rettangolo 16"/>
            <p:cNvSpPr/>
            <p:nvPr/>
          </p:nvSpPr>
          <p:spPr>
            <a:xfrm>
              <a:off x="1832025" y="5984875"/>
              <a:ext cx="5854700" cy="4000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buFont typeface="Wingdings" charset="0"/>
                <a:buChar char=" "/>
                <a:defRPr/>
              </a:pPr>
              <a:r>
                <a:rPr lang="en-GB" sz="2000" b="0" dirty="0">
                  <a:latin typeface="+mn-lt"/>
                </a:rPr>
                <a:t>47   28   39   51   33   37   59   24   33</a:t>
              </a:r>
            </a:p>
          </p:txBody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11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Percentile e Rango percentile</a:t>
            </a:r>
            <a:endParaRPr lang="it-IT" dirty="0">
              <a:ea typeface="+mj-ea"/>
              <a:cs typeface="+mj-cs"/>
            </a:endParaRPr>
          </a:p>
        </p:txBody>
      </p:sp>
      <p:pic>
        <p:nvPicPr>
          <p:cNvPr id="71682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1079500"/>
            <a:ext cx="7277100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393700" y="2844800"/>
            <a:ext cx="82804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1800" b="0" dirty="0">
                <a:latin typeface="+mn-lt"/>
              </a:rPr>
              <a:t>I </a:t>
            </a:r>
            <a:r>
              <a:rPr lang="it-IT" sz="1800" i="1" u="sng" dirty="0">
                <a:solidFill>
                  <a:srgbClr val="0033CC"/>
                </a:solidFill>
                <a:latin typeface="+mn-lt"/>
              </a:rPr>
              <a:t>percentili</a:t>
            </a:r>
            <a:r>
              <a:rPr lang="it-IT" sz="1800" b="0" dirty="0">
                <a:latin typeface="+mn-lt"/>
              </a:rPr>
              <a:t> sono indicatori di posizione che dividono un set di dati ordinato in 100 parti uguali. Ogni data-set ha 99 percentili che lo dividono in 100 parti uguali. Il </a:t>
            </a:r>
            <a:r>
              <a:rPr lang="it-IT" sz="1800" b="0" i="1" dirty="0">
                <a:latin typeface="Times New Roman"/>
                <a:cs typeface="Times New Roman"/>
              </a:rPr>
              <a:t>k</a:t>
            </a:r>
            <a:r>
              <a:rPr lang="it-IT" sz="1800" b="0" dirty="0">
                <a:latin typeface="+mn-lt"/>
              </a:rPr>
              <a:t>-esimo percentile è denotato con </a:t>
            </a:r>
            <a:r>
              <a:rPr lang="it-IT" sz="1800" b="0" i="1" dirty="0" err="1">
                <a:latin typeface="Times New Roman"/>
                <a:cs typeface="Times New Roman"/>
              </a:rPr>
              <a:t>P</a:t>
            </a:r>
            <a:r>
              <a:rPr lang="it-IT" sz="1800" b="0" baseline="-25000" dirty="0" err="1">
                <a:latin typeface="Times New Roman"/>
                <a:cs typeface="Times New Roman"/>
              </a:rPr>
              <a:t>k</a:t>
            </a:r>
            <a:r>
              <a:rPr lang="it-IT" sz="1800" b="0" dirty="0">
                <a:latin typeface="+mn-lt"/>
              </a:rPr>
              <a:t>, dove </a:t>
            </a:r>
            <a:r>
              <a:rPr lang="it-IT" sz="1800" b="0" i="1" dirty="0">
                <a:latin typeface="Times New Roman"/>
                <a:cs typeface="Times New Roman"/>
              </a:rPr>
              <a:t>k</a:t>
            </a:r>
            <a:r>
              <a:rPr lang="it-IT" sz="1800" b="0" dirty="0">
                <a:latin typeface="+mn-lt"/>
              </a:rPr>
              <a:t> è un valore intero compreso nell'intervallo 1-99; per esempio, il 25 ° percentile è denotato da </a:t>
            </a:r>
            <a:r>
              <a:rPr lang="it-IT" sz="1800" b="0" i="1" dirty="0">
                <a:latin typeface="Times New Roman"/>
                <a:cs typeface="Times New Roman"/>
              </a:rPr>
              <a:t>P</a:t>
            </a:r>
            <a:r>
              <a:rPr lang="it-IT" sz="1800" b="0" baseline="-25000" dirty="0">
                <a:latin typeface="Times New Roman"/>
                <a:cs typeface="Times New Roman"/>
              </a:rPr>
              <a:t>25</a:t>
            </a:r>
            <a:r>
              <a:rPr lang="it-IT" sz="1800" b="0" dirty="0">
                <a:latin typeface="+mn-lt"/>
              </a:rPr>
              <a:t>. </a:t>
            </a:r>
          </a:p>
        </p:txBody>
      </p:sp>
      <p:pic>
        <p:nvPicPr>
          <p:cNvPr id="71684" name="Immagin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" t="3432"/>
          <a:stretch>
            <a:fillRect/>
          </a:stretch>
        </p:blipFill>
        <p:spPr bwMode="auto">
          <a:xfrm>
            <a:off x="673100" y="4419600"/>
            <a:ext cx="7950200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87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Percentile e Rango percentile</a:t>
            </a:r>
            <a:endParaRPr lang="it-IT" dirty="0">
              <a:ea typeface="+mj-ea"/>
              <a:cs typeface="+mj-cs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546100" y="2209800"/>
          <a:ext cx="8127996" cy="371475"/>
        </p:xfrm>
        <a:graphic>
          <a:graphicData uri="http://schemas.openxmlformats.org/drawingml/2006/table">
            <a:tbl>
              <a:tblPr firstRow="1" bandRow="1" bandCol="1">
                <a:tableStyleId>{BDBED569-4797-4DF1-A0F4-6AAB3CD982D8}</a:tableStyleId>
              </a:tblPr>
              <a:tblGrid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</a:tblGrid>
              <a:tr h="371475"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/>
                        <a:t>11669</a:t>
                      </a:r>
                      <a:endParaRPr lang="it-IT" sz="14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/>
                        <a:t>13435</a:t>
                      </a:r>
                      <a:endParaRPr lang="it-IT" sz="14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/>
                        <a:t>14413</a:t>
                      </a:r>
                      <a:endParaRPr lang="it-IT" sz="14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/>
                        <a:t>18103</a:t>
                      </a:r>
                      <a:endParaRPr lang="it-IT" sz="14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/>
                        <a:t>18215</a:t>
                      </a:r>
                      <a:endParaRPr lang="it-IT" sz="14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/>
                        <a:t>21088</a:t>
                      </a:r>
                      <a:endParaRPr lang="it-IT" sz="14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/>
                        <a:t>26343</a:t>
                      </a:r>
                      <a:endParaRPr lang="it-IT" sz="14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/>
                        <a:t>29929</a:t>
                      </a:r>
                      <a:endParaRPr lang="it-IT" sz="14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/>
                        <a:t>33965</a:t>
                      </a:r>
                      <a:endParaRPr lang="it-IT" sz="14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/>
                        <a:t>40197</a:t>
                      </a:r>
                      <a:endParaRPr lang="it-IT" sz="14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/>
                        <a:t>40769</a:t>
                      </a:r>
                      <a:endParaRPr lang="it-IT" sz="14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/>
                        <a:t>42082</a:t>
                      </a:r>
                      <a:endParaRPr lang="it-IT" sz="1400" b="0" dirty="0"/>
                    </a:p>
                  </a:txBody>
                  <a:tcPr marT="45798" marB="45798"/>
                </a:tc>
              </a:tr>
            </a:tbl>
          </a:graphicData>
        </a:graphic>
      </p:graphicFrame>
      <p:sp>
        <p:nvSpPr>
          <p:cNvPr id="4" name="CasellaDiTesto 3"/>
          <p:cNvSpPr txBox="1"/>
          <p:nvPr/>
        </p:nvSpPr>
        <p:spPr>
          <a:xfrm>
            <a:off x="431800" y="1346200"/>
            <a:ext cx="82804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1800" i="1" u="sng" dirty="0">
                <a:solidFill>
                  <a:srgbClr val="0033CC"/>
                </a:solidFill>
                <a:latin typeface="+mn-lt"/>
              </a:rPr>
              <a:t>Esempio</a:t>
            </a:r>
            <a:r>
              <a:rPr lang="it-IT" sz="1800" dirty="0">
                <a:latin typeface="+mn-lt"/>
              </a:rPr>
              <a:t>. </a:t>
            </a:r>
            <a:r>
              <a:rPr lang="it-IT" sz="1800" b="0" dirty="0">
                <a:latin typeface="+mn-lt"/>
              </a:rPr>
              <a:t>Il set di dati con i furti denunciati nel 2004 è riproposto in forma ordinata nella tabella che segue.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431800" y="2755900"/>
            <a:ext cx="80137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1800" b="0" dirty="0">
                <a:latin typeface="+mn-lt"/>
              </a:rPr>
              <a:t>Il 42° percentile P42 e il valore in posizione</a:t>
            </a:r>
          </a:p>
        </p:txBody>
      </p:sp>
      <p:graphicFrame>
        <p:nvGraphicFramePr>
          <p:cNvPr id="72736" name="Oggetto 6"/>
          <p:cNvGraphicFramePr>
            <a:graphicFrameLocks noChangeAspect="1"/>
          </p:cNvGraphicFramePr>
          <p:nvPr/>
        </p:nvGraphicFramePr>
        <p:xfrm>
          <a:off x="927100" y="3308350"/>
          <a:ext cx="3600450" cy="64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96" name="Equation" r:id="rId3" imgW="2184400" imgH="393700" progId="Equation.3">
                  <p:embed/>
                </p:oleObj>
              </mc:Choice>
              <mc:Fallback>
                <p:oleObj name="Equation" r:id="rId3" imgW="2184400" imgH="393700" progId="Equation.3">
                  <p:embed/>
                  <p:pic>
                    <p:nvPicPr>
                      <p:cNvPr id="0" name="Oggetto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7100" y="3308350"/>
                        <a:ext cx="3600450" cy="649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asellaDiTesto 7"/>
          <p:cNvSpPr txBox="1"/>
          <p:nvPr/>
        </p:nvSpPr>
        <p:spPr>
          <a:xfrm>
            <a:off x="5130800" y="3448050"/>
            <a:ext cx="3441700" cy="369888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it-IT" sz="1800" b="0" dirty="0">
                <a:latin typeface="+mn-lt"/>
              </a:rPr>
              <a:t>ed è pari a 18215 furti di auto </a:t>
            </a:r>
          </a:p>
        </p:txBody>
      </p:sp>
      <p:cxnSp>
        <p:nvCxnSpPr>
          <p:cNvPr id="13" name="Connettore 1 12"/>
          <p:cNvCxnSpPr/>
          <p:nvPr/>
        </p:nvCxnSpPr>
        <p:spPr>
          <a:xfrm>
            <a:off x="577850" y="4165600"/>
            <a:ext cx="8128000" cy="0"/>
          </a:xfrm>
          <a:prstGeom prst="line">
            <a:avLst/>
          </a:prstGeom>
          <a:ln w="5715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CasellaDiTesto 14"/>
          <p:cNvSpPr txBox="1"/>
          <p:nvPr/>
        </p:nvSpPr>
        <p:spPr>
          <a:xfrm>
            <a:off x="584200" y="4356100"/>
            <a:ext cx="82804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1800" i="1" u="sng" dirty="0" err="1">
                <a:solidFill>
                  <a:srgbClr val="0033CC"/>
                </a:solidFill>
                <a:latin typeface="+mn-lt"/>
              </a:rPr>
              <a:t>Esecizio</a:t>
            </a:r>
            <a:r>
              <a:rPr lang="it-IT" sz="1800" dirty="0">
                <a:latin typeface="+mn-lt"/>
              </a:rPr>
              <a:t>. </a:t>
            </a:r>
            <a:r>
              <a:rPr lang="it-IT" sz="1800" b="0" dirty="0">
                <a:latin typeface="+mn-lt"/>
              </a:rPr>
              <a:t>Calcola il 36° percentile del set di dati relativo al calo ponderale dei soggetti in sovrappeso.</a:t>
            </a:r>
          </a:p>
        </p:txBody>
      </p:sp>
      <p:graphicFrame>
        <p:nvGraphicFramePr>
          <p:cNvPr id="16" name="Tabella 15"/>
          <p:cNvGraphicFramePr>
            <a:graphicFrameLocks noGrp="1"/>
          </p:cNvGraphicFramePr>
          <p:nvPr/>
        </p:nvGraphicFramePr>
        <p:xfrm>
          <a:off x="1117600" y="5321300"/>
          <a:ext cx="6807195" cy="371475"/>
        </p:xfrm>
        <a:graphic>
          <a:graphicData uri="http://schemas.openxmlformats.org/drawingml/2006/table">
            <a:tbl>
              <a:tblPr firstRow="1" bandRow="1" bandCol="1">
                <a:tableStyleId>{BDBED569-4797-4DF1-A0F4-6AAB3CD982D8}</a:tableStyleId>
              </a:tblPr>
              <a:tblGrid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  <a:gridCol w="453813"/>
              </a:tblGrid>
              <a:tr h="371475"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5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5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7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8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8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9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10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10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11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11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12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14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18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21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25</a:t>
                      </a:r>
                      <a:endParaRPr lang="it-IT" sz="1800" b="0" dirty="0"/>
                    </a:p>
                  </a:txBody>
                  <a:tcPr marT="45798" marB="45798"/>
                </a:tc>
              </a:tr>
            </a:tbl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>
                <a:ea typeface="+mj-ea"/>
                <a:cs typeface="+mj-cs"/>
              </a:rPr>
              <a:t>Percentile e Rango percentile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514350" y="2438400"/>
            <a:ext cx="82804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1800" b="0" dirty="0">
                <a:latin typeface="+mn-lt"/>
              </a:rPr>
              <a:t>Il </a:t>
            </a:r>
            <a:r>
              <a:rPr lang="it-IT" sz="1800" i="1" u="sng" dirty="0">
                <a:solidFill>
                  <a:srgbClr val="0033CC"/>
                </a:solidFill>
                <a:latin typeface="+mn-lt"/>
              </a:rPr>
              <a:t>rango</a:t>
            </a:r>
            <a:r>
              <a:rPr lang="it-IT" sz="1800" b="0" dirty="0">
                <a:latin typeface="+mn-lt"/>
              </a:rPr>
              <a:t> </a:t>
            </a:r>
            <a:r>
              <a:rPr lang="it-IT" sz="1800" i="1" u="sng" dirty="0">
                <a:solidFill>
                  <a:srgbClr val="0033CC"/>
                </a:solidFill>
                <a:latin typeface="+mn-lt"/>
              </a:rPr>
              <a:t>percentile</a:t>
            </a:r>
            <a:r>
              <a:rPr lang="it-IT" sz="1800" b="0" dirty="0">
                <a:latin typeface="+mn-lt"/>
              </a:rPr>
              <a:t> di un valore, </a:t>
            </a:r>
            <a:r>
              <a:rPr lang="it-IT" sz="1800" b="0" i="1" dirty="0">
                <a:latin typeface="Times New Roman"/>
                <a:cs typeface="Times New Roman"/>
              </a:rPr>
              <a:t>x</a:t>
            </a:r>
            <a:r>
              <a:rPr lang="it-IT" sz="1800" b="0" baseline="-25000" dirty="0">
                <a:latin typeface="Times New Roman"/>
                <a:cs typeface="Times New Roman"/>
              </a:rPr>
              <a:t>i</a:t>
            </a:r>
            <a:r>
              <a:rPr lang="it-IT" sz="1800" b="0" dirty="0">
                <a:latin typeface="+mn-lt"/>
              </a:rPr>
              <a:t>, indica la percentuale dei valori del data set </a:t>
            </a:r>
            <a:r>
              <a:rPr lang="it-IT" sz="1800" b="0" dirty="0" smtClean="0">
                <a:latin typeface="+mn-lt"/>
              </a:rPr>
              <a:t>che precedono </a:t>
            </a:r>
            <a:r>
              <a:rPr lang="it-IT" sz="1800" b="0" i="1" dirty="0">
                <a:latin typeface="Times New Roman"/>
                <a:cs typeface="Times New Roman"/>
              </a:rPr>
              <a:t>x</a:t>
            </a:r>
            <a:r>
              <a:rPr lang="it-IT" sz="1800" b="0" baseline="-25000" dirty="0">
                <a:latin typeface="Times New Roman"/>
                <a:cs typeface="Times New Roman"/>
              </a:rPr>
              <a:t>i</a:t>
            </a:r>
            <a:r>
              <a:rPr lang="it-IT" sz="1800" b="0" dirty="0"/>
              <a:t>.</a:t>
            </a:r>
            <a:endParaRPr lang="it-IT" sz="1800" b="0" dirty="0">
              <a:latin typeface="+mn-lt"/>
            </a:endParaRPr>
          </a:p>
        </p:txBody>
      </p:sp>
      <p:pic>
        <p:nvPicPr>
          <p:cNvPr id="73731" name="Immagin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3136900"/>
            <a:ext cx="82296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2" name="Immagin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" t="25490" r="4005" b="8824"/>
          <a:stretch>
            <a:fillRect/>
          </a:stretch>
        </p:blipFill>
        <p:spPr bwMode="auto">
          <a:xfrm>
            <a:off x="1143000" y="1473200"/>
            <a:ext cx="66294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ttore 1 13"/>
          <p:cNvCxnSpPr/>
          <p:nvPr/>
        </p:nvCxnSpPr>
        <p:spPr>
          <a:xfrm>
            <a:off x="577850" y="4394200"/>
            <a:ext cx="8128000" cy="0"/>
          </a:xfrm>
          <a:prstGeom prst="line">
            <a:avLst/>
          </a:prstGeom>
          <a:ln w="5715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CasellaDiTesto 14"/>
          <p:cNvSpPr txBox="1"/>
          <p:nvPr/>
        </p:nvSpPr>
        <p:spPr>
          <a:xfrm>
            <a:off x="584200" y="4622800"/>
            <a:ext cx="80264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1800" i="1" u="sng" dirty="0" err="1">
                <a:solidFill>
                  <a:srgbClr val="0033CC"/>
                </a:solidFill>
                <a:latin typeface="+mn-lt"/>
              </a:rPr>
              <a:t>Esecizio</a:t>
            </a:r>
            <a:r>
              <a:rPr lang="it-IT" sz="1800" dirty="0">
                <a:latin typeface="+mn-lt"/>
              </a:rPr>
              <a:t>. </a:t>
            </a:r>
            <a:r>
              <a:rPr lang="it-IT" sz="1800" b="0" dirty="0">
                <a:latin typeface="+mn-lt"/>
              </a:rPr>
              <a:t>Calcola il rango percentile del valore 72 estratto dal set di dati indicato in tabella.</a:t>
            </a:r>
          </a:p>
        </p:txBody>
      </p:sp>
      <p:graphicFrame>
        <p:nvGraphicFramePr>
          <p:cNvPr id="16" name="Tabella 15"/>
          <p:cNvGraphicFramePr>
            <a:graphicFrameLocks noGrp="1"/>
          </p:cNvGraphicFramePr>
          <p:nvPr/>
        </p:nvGraphicFramePr>
        <p:xfrm>
          <a:off x="1701800" y="5473700"/>
          <a:ext cx="5899153" cy="371475"/>
        </p:xfrm>
        <a:graphic>
          <a:graphicData uri="http://schemas.openxmlformats.org/drawingml/2006/table">
            <a:tbl>
              <a:tblPr firstRow="1" bandRow="1" bandCol="1">
                <a:tableStyleId>{BDBED569-4797-4DF1-A0F4-6AAB3CD982D8}</a:tableStyleId>
              </a:tblPr>
              <a:tblGrid>
                <a:gridCol w="453781"/>
                <a:gridCol w="453781"/>
                <a:gridCol w="453781"/>
                <a:gridCol w="453781"/>
                <a:gridCol w="453781"/>
                <a:gridCol w="453781"/>
                <a:gridCol w="453781"/>
                <a:gridCol w="453781"/>
                <a:gridCol w="453781"/>
                <a:gridCol w="453781"/>
                <a:gridCol w="453781"/>
                <a:gridCol w="453781"/>
                <a:gridCol w="453781"/>
              </a:tblGrid>
              <a:tr h="371475"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73</a:t>
                      </a:r>
                      <a:endParaRPr lang="it-IT" sz="1800" b="0" dirty="0"/>
                    </a:p>
                  </a:txBody>
                  <a:tcPr marL="91434" marR="91434"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75</a:t>
                      </a:r>
                      <a:endParaRPr lang="it-IT" sz="1800" b="0" dirty="0"/>
                    </a:p>
                  </a:txBody>
                  <a:tcPr marL="91434" marR="91434"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69</a:t>
                      </a:r>
                      <a:endParaRPr lang="it-IT" sz="1800" b="0" dirty="0"/>
                    </a:p>
                  </a:txBody>
                  <a:tcPr marL="91434" marR="91434"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68</a:t>
                      </a:r>
                      <a:endParaRPr lang="it-IT" sz="1800" b="0" dirty="0"/>
                    </a:p>
                  </a:txBody>
                  <a:tcPr marL="91434" marR="91434"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68</a:t>
                      </a:r>
                      <a:endParaRPr lang="it-IT" sz="1800" b="0" dirty="0"/>
                    </a:p>
                  </a:txBody>
                  <a:tcPr marL="91434" marR="91434"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78</a:t>
                      </a:r>
                      <a:endParaRPr lang="it-IT" sz="1800" b="0" dirty="0"/>
                    </a:p>
                  </a:txBody>
                  <a:tcPr marL="91434" marR="91434"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69</a:t>
                      </a:r>
                      <a:endParaRPr lang="it-IT" sz="1800" b="0" dirty="0"/>
                    </a:p>
                  </a:txBody>
                  <a:tcPr marL="91434" marR="91434"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74</a:t>
                      </a:r>
                      <a:endParaRPr lang="it-IT" sz="1800" b="0" dirty="0"/>
                    </a:p>
                  </a:txBody>
                  <a:tcPr marL="91434" marR="91434"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76</a:t>
                      </a:r>
                      <a:endParaRPr lang="it-IT" sz="1800" b="0" dirty="0"/>
                    </a:p>
                  </a:txBody>
                  <a:tcPr marL="91434" marR="91434"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72</a:t>
                      </a:r>
                      <a:endParaRPr lang="it-IT" sz="1800" b="0" dirty="0"/>
                    </a:p>
                  </a:txBody>
                  <a:tcPr marL="91434" marR="91434"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79</a:t>
                      </a:r>
                      <a:endParaRPr lang="it-IT" sz="1800" b="0" dirty="0"/>
                    </a:p>
                  </a:txBody>
                  <a:tcPr marL="91434" marR="91434"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77</a:t>
                      </a:r>
                      <a:endParaRPr lang="it-IT" sz="1800" b="0" dirty="0"/>
                    </a:p>
                  </a:txBody>
                  <a:tcPr marL="91434" marR="91434"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71</a:t>
                      </a:r>
                      <a:endParaRPr lang="it-IT" sz="1800" b="0" dirty="0"/>
                    </a:p>
                  </a:txBody>
                  <a:tcPr marL="91434" marR="91434" marT="45798" marB="45798"/>
                </a:tc>
              </a:tr>
            </a:tbl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17500"/>
            <a:ext cx="8229600" cy="8509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Box and </a:t>
            </a:r>
            <a:r>
              <a:rPr lang="it-IT" dirty="0" err="1" smtClean="0">
                <a:ea typeface="+mj-ea"/>
                <a:cs typeface="+mj-cs"/>
              </a:rPr>
              <a:t>Whiskers</a:t>
            </a:r>
            <a:r>
              <a:rPr lang="it-IT" dirty="0" smtClean="0">
                <a:ea typeface="+mj-ea"/>
                <a:cs typeface="+mj-cs"/>
              </a:rPr>
              <a:t> Plot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420688" y="1219200"/>
            <a:ext cx="8293100" cy="2246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2000" b="0" dirty="0">
                <a:latin typeface="+mn-lt"/>
              </a:rPr>
              <a:t>Il </a:t>
            </a:r>
            <a:r>
              <a:rPr lang="it-IT" sz="2000" i="1" u="sng" dirty="0">
                <a:solidFill>
                  <a:srgbClr val="0033CC"/>
                </a:solidFill>
                <a:latin typeface="+mn-lt"/>
              </a:rPr>
              <a:t>Box and </a:t>
            </a:r>
            <a:r>
              <a:rPr lang="it-IT" sz="2000" i="1" u="sng" dirty="0" err="1">
                <a:solidFill>
                  <a:srgbClr val="0033CC"/>
                </a:solidFill>
                <a:latin typeface="+mn-lt"/>
              </a:rPr>
              <a:t>Whisker</a:t>
            </a:r>
            <a:r>
              <a:rPr lang="it-IT" sz="2000" i="1" u="sng" dirty="0">
                <a:solidFill>
                  <a:srgbClr val="0033CC"/>
                </a:solidFill>
                <a:latin typeface="+mn-lt"/>
              </a:rPr>
              <a:t> Plot </a:t>
            </a:r>
            <a:r>
              <a:rPr lang="it-IT" sz="2000" b="0" dirty="0">
                <a:latin typeface="+mn-lt"/>
              </a:rPr>
              <a:t>è una rappresentazione grafica del set di dati basata su cinque indicatori: la mediana, i quartili Q1 e Q3, il valore più piccolo e il valore più grande; questi ultimi valori sono individuati rispetto a due riferimenti noti come cancello interno (</a:t>
            </a:r>
            <a:r>
              <a:rPr lang="it-IT" sz="2000" b="0" i="1" dirty="0" err="1">
                <a:latin typeface="Times New Roman"/>
                <a:cs typeface="Times New Roman"/>
              </a:rPr>
              <a:t>inner</a:t>
            </a:r>
            <a:r>
              <a:rPr lang="it-IT" sz="2000" b="0" i="1" dirty="0">
                <a:latin typeface="Times New Roman"/>
                <a:cs typeface="Times New Roman"/>
              </a:rPr>
              <a:t> fence</a:t>
            </a:r>
            <a:r>
              <a:rPr lang="it-IT" sz="2000" b="0" dirty="0">
                <a:latin typeface="+mn-lt"/>
              </a:rPr>
              <a:t>) e cancello esterno (</a:t>
            </a:r>
            <a:r>
              <a:rPr lang="it-IT" sz="2000" b="0" i="1" dirty="0" err="1">
                <a:latin typeface="Times New Roman"/>
                <a:cs typeface="Times New Roman"/>
              </a:rPr>
              <a:t>outer</a:t>
            </a:r>
            <a:r>
              <a:rPr lang="it-IT" sz="2000" b="0" i="1" dirty="0">
                <a:latin typeface="Times New Roman"/>
                <a:cs typeface="Times New Roman"/>
              </a:rPr>
              <a:t> fence</a:t>
            </a:r>
            <a:r>
              <a:rPr lang="it-IT" sz="2000" b="0" dirty="0">
                <a:latin typeface="+mn-lt"/>
              </a:rPr>
              <a:t>). Il Box-plot permette di visualizzare la posizione centrale, la dispersione e l'asimmetria di un set di dati, e di mettere in evidenza la presenza di valori estremi o </a:t>
            </a:r>
            <a:r>
              <a:rPr lang="it-IT" sz="2000" b="0" i="1" dirty="0" err="1">
                <a:latin typeface="Times New Roman"/>
                <a:cs typeface="Times New Roman"/>
              </a:rPr>
              <a:t>outliers</a:t>
            </a:r>
            <a:r>
              <a:rPr lang="it-IT" sz="2000" b="0" dirty="0">
                <a:latin typeface="+mn-lt"/>
              </a:rPr>
              <a:t>. </a:t>
            </a:r>
          </a:p>
        </p:txBody>
      </p:sp>
      <p:pic>
        <p:nvPicPr>
          <p:cNvPr id="74755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641725"/>
            <a:ext cx="8194675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6" name="Rettangolo 4"/>
          <p:cNvSpPr>
            <a:spLocks noChangeArrowheads="1"/>
          </p:cNvSpPr>
          <p:nvPr/>
        </p:nvSpPr>
        <p:spPr bwMode="auto">
          <a:xfrm>
            <a:off x="520700" y="5584825"/>
            <a:ext cx="80946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it-IT" sz="2000" b="0">
                <a:solidFill>
                  <a:srgbClr val="292934"/>
                </a:solidFill>
                <a:latin typeface="Arial" charset="0"/>
              </a:rPr>
              <a:t>Il Box-Plot permette di confrontare set di dati diversi, sulla base degli indicatori di posizione della, dispersione dei valori e della presenza o meno di </a:t>
            </a:r>
            <a:r>
              <a:rPr lang="it-IT" sz="2000" b="0" i="1">
                <a:cs typeface="Times New Roman" charset="0"/>
              </a:rPr>
              <a:t>outliers</a:t>
            </a:r>
            <a:r>
              <a:rPr lang="it-IT" sz="2000" b="0">
                <a:solidFill>
                  <a:srgbClr val="292934"/>
                </a:solidFill>
                <a:latin typeface="Arial" charset="0"/>
              </a:rPr>
              <a:t>  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>
                <a:ea typeface="+mj-ea"/>
                <a:cs typeface="+mj-cs"/>
              </a:rPr>
              <a:t>Box and </a:t>
            </a:r>
            <a:r>
              <a:rPr lang="it-IT" dirty="0" err="1">
                <a:ea typeface="+mj-ea"/>
                <a:cs typeface="+mj-cs"/>
              </a:rPr>
              <a:t>Whiskers</a:t>
            </a:r>
            <a:r>
              <a:rPr lang="it-IT" dirty="0">
                <a:ea typeface="+mj-ea"/>
                <a:cs typeface="+mj-cs"/>
              </a:rPr>
              <a:t> Plot</a:t>
            </a:r>
          </a:p>
        </p:txBody>
      </p:sp>
      <p:graphicFrame>
        <p:nvGraphicFramePr>
          <p:cNvPr id="6" name="Tabella 5"/>
          <p:cNvGraphicFramePr>
            <a:graphicFrameLocks noGrp="1"/>
          </p:cNvGraphicFramePr>
          <p:nvPr/>
        </p:nvGraphicFramePr>
        <p:xfrm>
          <a:off x="1181100" y="2082800"/>
          <a:ext cx="6769104" cy="37147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64092"/>
                <a:gridCol w="564092"/>
                <a:gridCol w="564092"/>
                <a:gridCol w="564092"/>
                <a:gridCol w="564092"/>
                <a:gridCol w="564092"/>
                <a:gridCol w="564092"/>
                <a:gridCol w="564092"/>
                <a:gridCol w="564092"/>
                <a:gridCol w="564092"/>
                <a:gridCol w="564092"/>
                <a:gridCol w="564092"/>
              </a:tblGrid>
              <a:tr h="371475"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35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29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44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72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34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64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41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50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54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104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39</a:t>
                      </a:r>
                      <a:endParaRPr lang="it-IT" sz="1800" b="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0" dirty="0" smtClean="0"/>
                        <a:t>58</a:t>
                      </a:r>
                      <a:endParaRPr lang="it-IT" sz="1800" b="0" dirty="0"/>
                    </a:p>
                  </a:txBody>
                  <a:tcPr marT="45798" marB="45798"/>
                </a:tc>
              </a:tr>
            </a:tbl>
          </a:graphicData>
        </a:graphic>
      </p:graphicFrame>
      <p:grpSp>
        <p:nvGrpSpPr>
          <p:cNvPr id="75806" name="Gruppo 9"/>
          <p:cNvGrpSpPr>
            <a:grpSpLocks/>
          </p:cNvGrpSpPr>
          <p:nvPr/>
        </p:nvGrpSpPr>
        <p:grpSpPr bwMode="auto">
          <a:xfrm>
            <a:off x="584200" y="1293813"/>
            <a:ext cx="8242300" cy="1646237"/>
            <a:chOff x="584200" y="1293912"/>
            <a:chExt cx="8242300" cy="1646198"/>
          </a:xfrm>
        </p:grpSpPr>
        <p:sp>
          <p:nvSpPr>
            <p:cNvPr id="4" name="CasellaDiTesto 3"/>
            <p:cNvSpPr txBox="1"/>
            <p:nvPr/>
          </p:nvSpPr>
          <p:spPr>
            <a:xfrm>
              <a:off x="584200" y="1293912"/>
              <a:ext cx="8242300" cy="708008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it-IT" sz="2000" i="1" u="sng" dirty="0">
                  <a:solidFill>
                    <a:srgbClr val="0033CC"/>
                  </a:solidFill>
                  <a:latin typeface="+mn-lt"/>
                </a:rPr>
                <a:t>Esempio</a:t>
              </a:r>
              <a:r>
                <a:rPr lang="it-IT" sz="2000" b="0" dirty="0">
                  <a:latin typeface="+mn-lt"/>
                </a:rPr>
                <a:t>. I dati in tabella indicano il reddito, in k€, di 12 famiglie scelte a caso  </a:t>
              </a: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609600" y="2540069"/>
              <a:ext cx="8051800" cy="400041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it-IT" sz="2000" b="0" dirty="0">
                  <a:latin typeface="+mn-lt"/>
                </a:rPr>
                <a:t>Procedura per il calcolo del Box-</a:t>
              </a:r>
              <a:r>
                <a:rPr lang="it-IT" sz="2000" b="0" dirty="0" err="1">
                  <a:latin typeface="+mn-lt"/>
                </a:rPr>
                <a:t>Whiskers</a:t>
              </a:r>
              <a:r>
                <a:rPr lang="it-IT" sz="2000" b="0" dirty="0">
                  <a:latin typeface="+mn-lt"/>
                </a:rPr>
                <a:t>-Plot</a:t>
              </a:r>
            </a:p>
          </p:txBody>
        </p:sp>
      </p:grpSp>
      <p:sp>
        <p:nvSpPr>
          <p:cNvPr id="11" name="CasellaDiTesto 10"/>
          <p:cNvSpPr txBox="1"/>
          <p:nvPr/>
        </p:nvSpPr>
        <p:spPr>
          <a:xfrm>
            <a:off x="647700" y="3149600"/>
            <a:ext cx="79756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 i="1" dirty="0" err="1">
                <a:latin typeface="+mn-lt"/>
              </a:rPr>
              <a:t>Step</a:t>
            </a:r>
            <a:r>
              <a:rPr lang="it-IT" sz="2000" i="1" dirty="0">
                <a:latin typeface="+mn-lt"/>
              </a:rPr>
              <a:t> 1</a:t>
            </a:r>
            <a:r>
              <a:rPr lang="it-IT" sz="2000" dirty="0">
                <a:latin typeface="+mn-lt"/>
              </a:rPr>
              <a:t>.</a:t>
            </a:r>
            <a:r>
              <a:rPr lang="it-IT" sz="2000" b="0" dirty="0">
                <a:latin typeface="+mn-lt"/>
              </a:rPr>
              <a:t> Ordinare i dati e calcolare i valori di Mediana, Q1, Q3 e IQR </a:t>
            </a:r>
            <a:endParaRPr lang="it-IT" sz="2000" dirty="0">
              <a:latin typeface="+mn-lt"/>
            </a:endParaRPr>
          </a:p>
        </p:txBody>
      </p:sp>
      <p:graphicFrame>
        <p:nvGraphicFramePr>
          <p:cNvPr id="13" name="Tabella 12"/>
          <p:cNvGraphicFramePr>
            <a:graphicFrameLocks noGrp="1"/>
          </p:cNvGraphicFramePr>
          <p:nvPr/>
        </p:nvGraphicFramePr>
        <p:xfrm>
          <a:off x="1181100" y="3741738"/>
          <a:ext cx="6769104" cy="28479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64092"/>
                <a:gridCol w="564092"/>
                <a:gridCol w="564092"/>
                <a:gridCol w="564092"/>
                <a:gridCol w="564092"/>
                <a:gridCol w="564092"/>
                <a:gridCol w="564092"/>
                <a:gridCol w="564092"/>
                <a:gridCol w="564092"/>
                <a:gridCol w="564092"/>
                <a:gridCol w="564092"/>
                <a:gridCol w="564092"/>
              </a:tblGrid>
              <a:tr h="28416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>
                          <a:effectLst/>
                        </a:rPr>
                        <a:t>29</a:t>
                      </a:r>
                      <a:endParaRPr lang="it-IT" sz="1800" b="0" i="0" u="none" strike="noStrike">
                        <a:solidFill>
                          <a:srgbClr val="292934"/>
                        </a:solidFill>
                        <a:effectLst/>
                        <a:latin typeface="Arial"/>
                      </a:endParaRPr>
                    </a:p>
                  </a:txBody>
                  <a:tcPr marL="10551" marR="10551" marT="104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>
                          <a:effectLst/>
                        </a:rPr>
                        <a:t>34</a:t>
                      </a:r>
                      <a:endParaRPr lang="it-IT" sz="1800" b="0" i="0" u="none" strike="noStrike">
                        <a:solidFill>
                          <a:srgbClr val="292934"/>
                        </a:solidFill>
                        <a:effectLst/>
                        <a:latin typeface="Arial"/>
                      </a:endParaRPr>
                    </a:p>
                  </a:txBody>
                  <a:tcPr marL="10551" marR="10551" marT="104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>
                          <a:effectLst/>
                        </a:rPr>
                        <a:t>35</a:t>
                      </a:r>
                      <a:endParaRPr lang="it-IT" sz="1800" b="0" i="0" u="none" strike="noStrike">
                        <a:solidFill>
                          <a:srgbClr val="292934"/>
                        </a:solidFill>
                        <a:effectLst/>
                        <a:latin typeface="Arial"/>
                      </a:endParaRPr>
                    </a:p>
                  </a:txBody>
                  <a:tcPr marL="10551" marR="10551" marT="104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>
                          <a:effectLst/>
                        </a:rPr>
                        <a:t>39</a:t>
                      </a:r>
                      <a:endParaRPr lang="it-IT" sz="1800" b="0" i="0" u="none" strike="noStrike" dirty="0">
                        <a:solidFill>
                          <a:srgbClr val="292934"/>
                        </a:solidFill>
                        <a:effectLst/>
                        <a:latin typeface="Arial"/>
                      </a:endParaRPr>
                    </a:p>
                  </a:txBody>
                  <a:tcPr marL="10551" marR="10551" marT="104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>
                          <a:effectLst/>
                        </a:rPr>
                        <a:t>41</a:t>
                      </a:r>
                      <a:endParaRPr lang="it-IT" sz="1800" b="0" i="0" u="none" strike="noStrike" dirty="0">
                        <a:solidFill>
                          <a:srgbClr val="292934"/>
                        </a:solidFill>
                        <a:effectLst/>
                        <a:latin typeface="Arial"/>
                      </a:endParaRPr>
                    </a:p>
                  </a:txBody>
                  <a:tcPr marL="10551" marR="10551" marT="104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>
                          <a:effectLst/>
                        </a:rPr>
                        <a:t>44</a:t>
                      </a:r>
                      <a:endParaRPr lang="it-IT" sz="1800" b="0" i="0" u="none" strike="noStrike">
                        <a:solidFill>
                          <a:srgbClr val="292934"/>
                        </a:solidFill>
                        <a:effectLst/>
                        <a:latin typeface="Arial"/>
                      </a:endParaRPr>
                    </a:p>
                  </a:txBody>
                  <a:tcPr marL="10551" marR="10551" marT="104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>
                          <a:effectLst/>
                        </a:rPr>
                        <a:t>50</a:t>
                      </a:r>
                      <a:endParaRPr lang="it-IT" sz="1800" b="0" i="0" u="none" strike="noStrike">
                        <a:solidFill>
                          <a:srgbClr val="292934"/>
                        </a:solidFill>
                        <a:effectLst/>
                        <a:latin typeface="Arial"/>
                      </a:endParaRPr>
                    </a:p>
                  </a:txBody>
                  <a:tcPr marL="10551" marR="10551" marT="104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>
                          <a:effectLst/>
                        </a:rPr>
                        <a:t>54</a:t>
                      </a:r>
                      <a:endParaRPr lang="it-IT" sz="1800" b="0" i="0" u="none" strike="noStrike">
                        <a:solidFill>
                          <a:srgbClr val="292934"/>
                        </a:solidFill>
                        <a:effectLst/>
                        <a:latin typeface="Arial"/>
                      </a:endParaRPr>
                    </a:p>
                  </a:txBody>
                  <a:tcPr marL="10551" marR="10551" marT="104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>
                          <a:effectLst/>
                        </a:rPr>
                        <a:t>58</a:t>
                      </a:r>
                      <a:endParaRPr lang="it-IT" sz="1800" b="0" i="0" u="none" strike="noStrike">
                        <a:solidFill>
                          <a:srgbClr val="292934"/>
                        </a:solidFill>
                        <a:effectLst/>
                        <a:latin typeface="Arial"/>
                      </a:endParaRPr>
                    </a:p>
                  </a:txBody>
                  <a:tcPr marL="10551" marR="10551" marT="104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>
                          <a:effectLst/>
                        </a:rPr>
                        <a:t>64</a:t>
                      </a:r>
                      <a:endParaRPr lang="it-IT" sz="1800" b="0" i="0" u="none" strike="noStrike">
                        <a:solidFill>
                          <a:srgbClr val="292934"/>
                        </a:solidFill>
                        <a:effectLst/>
                        <a:latin typeface="Arial"/>
                      </a:endParaRPr>
                    </a:p>
                  </a:txBody>
                  <a:tcPr marL="10551" marR="10551" marT="104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>
                          <a:effectLst/>
                        </a:rPr>
                        <a:t>72</a:t>
                      </a:r>
                      <a:endParaRPr lang="it-IT" sz="1800" b="0" i="0" u="none" strike="noStrike">
                        <a:solidFill>
                          <a:srgbClr val="292934"/>
                        </a:solidFill>
                        <a:effectLst/>
                        <a:latin typeface="Arial"/>
                      </a:endParaRPr>
                    </a:p>
                  </a:txBody>
                  <a:tcPr marL="10551" marR="10551" marT="104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>
                          <a:effectLst/>
                        </a:rPr>
                        <a:t>104</a:t>
                      </a:r>
                      <a:endParaRPr lang="it-IT" sz="1800" b="0" i="0" u="none" strike="noStrike" dirty="0">
                        <a:solidFill>
                          <a:srgbClr val="292934"/>
                        </a:solidFill>
                        <a:effectLst/>
                        <a:latin typeface="Arial"/>
                      </a:endParaRPr>
                    </a:p>
                  </a:txBody>
                  <a:tcPr marL="10551" marR="10551" marT="10476" marB="0" anchor="ctr"/>
                </a:tc>
              </a:tr>
            </a:tbl>
          </a:graphicData>
        </a:graphic>
      </p:graphicFrame>
      <p:graphicFrame>
        <p:nvGraphicFramePr>
          <p:cNvPr id="75836" name="Oggetto 14"/>
          <p:cNvGraphicFramePr>
            <a:graphicFrameLocks noChangeAspect="1"/>
          </p:cNvGraphicFramePr>
          <p:nvPr/>
        </p:nvGraphicFramePr>
        <p:xfrm>
          <a:off x="1325563" y="4241800"/>
          <a:ext cx="3495675" cy="171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61" name="Equation" r:id="rId3" imgW="2019300" imgH="990600" progId="Equation.3">
                  <p:embed/>
                </p:oleObj>
              </mc:Choice>
              <mc:Fallback>
                <p:oleObj name="Equation" r:id="rId3" imgW="2019300" imgH="990600" progId="Equation.3">
                  <p:embed/>
                  <p:pic>
                    <p:nvPicPr>
                      <p:cNvPr id="0" name="Oggetto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5563" y="4241800"/>
                        <a:ext cx="3495675" cy="1716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953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Popolazione e Campione</a:t>
            </a:r>
            <a:endParaRPr lang="it-IT" dirty="0">
              <a:ea typeface="+mj-ea"/>
              <a:cs typeface="+mj-cs"/>
            </a:endParaRPr>
          </a:p>
        </p:txBody>
      </p:sp>
      <p:pic>
        <p:nvPicPr>
          <p:cNvPr id="19458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1"/>
          <a:stretch>
            <a:fillRect/>
          </a:stretch>
        </p:blipFill>
        <p:spPr bwMode="auto">
          <a:xfrm>
            <a:off x="555625" y="1328738"/>
            <a:ext cx="6840538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38" y="2409825"/>
            <a:ext cx="6840537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3" y="3613150"/>
            <a:ext cx="5411787" cy="234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828675" y="6067425"/>
            <a:ext cx="293846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it-IT" i="1" u="sng" dirty="0">
                <a:solidFill>
                  <a:srgbClr val="0000FF"/>
                </a:solidFill>
                <a:latin typeface="+mn-lt"/>
              </a:rPr>
              <a:t>Popolazione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5011738" y="5380038"/>
            <a:ext cx="29384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it-IT" i="1" u="sng" dirty="0">
                <a:solidFill>
                  <a:srgbClr val="0000FF"/>
                </a:solidFill>
                <a:latin typeface="+mn-lt"/>
              </a:rPr>
              <a:t>Campione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20688"/>
            <a:ext cx="8229600" cy="8001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>
                <a:ea typeface="+mj-ea"/>
                <a:cs typeface="+mj-cs"/>
              </a:rPr>
              <a:t>Box and </a:t>
            </a:r>
            <a:r>
              <a:rPr lang="it-IT" dirty="0" err="1">
                <a:ea typeface="+mj-ea"/>
                <a:cs typeface="+mj-cs"/>
              </a:rPr>
              <a:t>Whiskers</a:t>
            </a:r>
            <a:r>
              <a:rPr lang="it-IT" dirty="0">
                <a:ea typeface="+mj-ea"/>
                <a:cs typeface="+mj-cs"/>
              </a:rPr>
              <a:t> Plot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484188" y="1298575"/>
            <a:ext cx="82804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 i="1" dirty="0" err="1">
                <a:latin typeface="+mn-lt"/>
              </a:rPr>
              <a:t>Step</a:t>
            </a:r>
            <a:r>
              <a:rPr lang="it-IT" sz="2000" i="1" dirty="0">
                <a:latin typeface="+mn-lt"/>
              </a:rPr>
              <a:t> 2</a:t>
            </a:r>
            <a:r>
              <a:rPr lang="it-IT" sz="2000" dirty="0">
                <a:latin typeface="+mn-lt"/>
              </a:rPr>
              <a:t>.</a:t>
            </a:r>
            <a:r>
              <a:rPr lang="it-IT" sz="2000" b="0" dirty="0">
                <a:latin typeface="+mn-lt"/>
              </a:rPr>
              <a:t> Calcolo di IQR, e del Cancello Inferiore e Superiore</a:t>
            </a:r>
            <a:endParaRPr lang="it-IT" sz="2000" dirty="0">
              <a:latin typeface="+mn-lt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484188" y="1858963"/>
            <a:ext cx="8280400" cy="11684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GB" sz="2000" b="0" dirty="0">
                <a:latin typeface="+mn-lt"/>
              </a:rPr>
              <a:t>1.5 x IQR = 1.5 x 24 =  36</a:t>
            </a:r>
          </a:p>
          <a:p>
            <a:pPr>
              <a:spcBef>
                <a:spcPts val="600"/>
              </a:spcBef>
              <a:defRPr/>
            </a:pPr>
            <a:r>
              <a:rPr lang="it-IT" sz="2000" b="0" dirty="0">
                <a:latin typeface="+mn-lt"/>
              </a:rPr>
              <a:t>Cancello inferiore interno </a:t>
            </a:r>
            <a:r>
              <a:rPr lang="en-GB" sz="2000" b="0" dirty="0">
                <a:latin typeface="+mn-lt"/>
              </a:rPr>
              <a:t>(</a:t>
            </a:r>
            <a:r>
              <a:rPr lang="en-GB" sz="2000" b="0" i="1" dirty="0">
                <a:latin typeface="+mn-lt"/>
              </a:rPr>
              <a:t>Lower inner fence</a:t>
            </a:r>
            <a:r>
              <a:rPr lang="en-GB" sz="2000" b="0" dirty="0">
                <a:latin typeface="+mn-lt"/>
              </a:rPr>
              <a:t>) = Q</a:t>
            </a:r>
            <a:r>
              <a:rPr lang="en-GB" sz="2000" b="0" baseline="-25000" dirty="0">
                <a:latin typeface="+mn-lt"/>
              </a:rPr>
              <a:t>1</a:t>
            </a:r>
            <a:r>
              <a:rPr lang="en-GB" sz="2000" b="0" dirty="0">
                <a:latin typeface="+mn-lt"/>
              </a:rPr>
              <a:t>–36 = 37– 36 = 1</a:t>
            </a:r>
          </a:p>
          <a:p>
            <a:pPr>
              <a:spcBef>
                <a:spcPts val="600"/>
              </a:spcBef>
              <a:defRPr/>
            </a:pPr>
            <a:r>
              <a:rPr lang="it-IT" sz="2000" b="0" dirty="0">
                <a:solidFill>
                  <a:srgbClr val="292934"/>
                </a:solidFill>
                <a:latin typeface="Arial"/>
              </a:rPr>
              <a:t>Cancello superiore interno (</a:t>
            </a:r>
            <a:r>
              <a:rPr lang="en-GB" sz="2000" b="0" i="1" dirty="0">
                <a:latin typeface="+mn-lt"/>
              </a:rPr>
              <a:t>Upper inner fence</a:t>
            </a:r>
            <a:r>
              <a:rPr lang="en-GB" sz="2000" b="0" dirty="0">
                <a:latin typeface="+mn-lt"/>
              </a:rPr>
              <a:t>) = Q</a:t>
            </a:r>
            <a:r>
              <a:rPr lang="en-GB" sz="2000" b="0" baseline="-25000" dirty="0">
                <a:latin typeface="+mn-lt"/>
              </a:rPr>
              <a:t>3</a:t>
            </a:r>
            <a:r>
              <a:rPr lang="en-GB" sz="2000" b="0" dirty="0">
                <a:latin typeface="+mn-lt"/>
              </a:rPr>
              <a:t>+36 = 61+36 = 97</a:t>
            </a:r>
            <a:endParaRPr lang="it-IT" sz="2000" b="0" dirty="0">
              <a:latin typeface="+mn-lt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84188" y="3140075"/>
            <a:ext cx="82804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901700" indent="-901700">
              <a:defRPr/>
            </a:pPr>
            <a:r>
              <a:rPr lang="it-IT" sz="2000" i="1" dirty="0" err="1">
                <a:latin typeface="+mn-lt"/>
              </a:rPr>
              <a:t>Step</a:t>
            </a:r>
            <a:r>
              <a:rPr lang="it-IT" sz="2000" i="1" dirty="0">
                <a:latin typeface="+mn-lt"/>
              </a:rPr>
              <a:t> 3</a:t>
            </a:r>
            <a:r>
              <a:rPr lang="it-IT" sz="2000" dirty="0">
                <a:latin typeface="+mn-lt"/>
              </a:rPr>
              <a:t>.</a:t>
            </a:r>
            <a:r>
              <a:rPr lang="it-IT" sz="2000" b="0" dirty="0">
                <a:latin typeface="+mn-lt"/>
              </a:rPr>
              <a:t> Individuazione del valore più piccolo/grande dentro i cancelli</a:t>
            </a:r>
            <a:endParaRPr lang="it-IT" sz="2000" dirty="0">
              <a:latin typeface="+mn-lt"/>
            </a:endParaRPr>
          </a:p>
        </p:txBody>
      </p:sp>
      <p:sp>
        <p:nvSpPr>
          <p:cNvPr id="76805" name="Rectangle 3"/>
          <p:cNvSpPr txBox="1">
            <a:spLocks noChangeArrowheads="1"/>
          </p:cNvSpPr>
          <p:nvPr/>
        </p:nvSpPr>
        <p:spPr bwMode="auto">
          <a:xfrm>
            <a:off x="484188" y="3659188"/>
            <a:ext cx="828040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None/>
            </a:pPr>
            <a:r>
              <a:rPr lang="it-IT" sz="2000" b="0">
                <a:latin typeface="Arial" charset="0"/>
              </a:rPr>
              <a:t>Valore più piccolo = 69</a:t>
            </a: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None/>
            </a:pPr>
            <a:r>
              <a:rPr lang="it-IT" sz="2000" b="0">
                <a:latin typeface="Arial" charset="0"/>
              </a:rPr>
              <a:t>Valore più grande = 112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506413" y="4581525"/>
            <a:ext cx="39941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901700" indent="-901700">
              <a:defRPr/>
            </a:pPr>
            <a:r>
              <a:rPr lang="it-IT" sz="2000" i="1" dirty="0" err="1">
                <a:latin typeface="+mn-lt"/>
              </a:rPr>
              <a:t>Step</a:t>
            </a:r>
            <a:r>
              <a:rPr lang="it-IT" sz="2000" i="1" dirty="0">
                <a:latin typeface="+mn-lt"/>
              </a:rPr>
              <a:t> 4</a:t>
            </a:r>
            <a:r>
              <a:rPr lang="it-IT" sz="2000" dirty="0">
                <a:latin typeface="+mn-lt"/>
              </a:rPr>
              <a:t>.</a:t>
            </a:r>
            <a:r>
              <a:rPr lang="it-IT" sz="2000" b="0" dirty="0">
                <a:latin typeface="+mn-lt"/>
              </a:rPr>
              <a:t> Costruisci il Box con Mediana, Q1 e Q2 </a:t>
            </a:r>
            <a:endParaRPr lang="it-IT" sz="2000" dirty="0">
              <a:latin typeface="+mn-lt"/>
            </a:endParaRPr>
          </a:p>
        </p:txBody>
      </p:sp>
      <p:pic>
        <p:nvPicPr>
          <p:cNvPr id="76807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438" y="4416425"/>
            <a:ext cx="4319587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95300" y="112713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>
                <a:ea typeface="+mj-ea"/>
                <a:cs typeface="+mj-cs"/>
              </a:rPr>
              <a:t>Box and </a:t>
            </a:r>
            <a:r>
              <a:rPr lang="it-IT" dirty="0" err="1">
                <a:ea typeface="+mj-ea"/>
                <a:cs typeface="+mj-cs"/>
              </a:rPr>
              <a:t>Whiskers</a:t>
            </a:r>
            <a:r>
              <a:rPr lang="it-IT" dirty="0">
                <a:ea typeface="+mj-ea"/>
                <a:cs typeface="+mj-cs"/>
              </a:rPr>
              <a:t> Plot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584200" y="1166813"/>
            <a:ext cx="82169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 i="1" dirty="0" err="1">
                <a:latin typeface="+mn-lt"/>
              </a:rPr>
              <a:t>Step</a:t>
            </a:r>
            <a:r>
              <a:rPr lang="it-IT" sz="2000" i="1" dirty="0">
                <a:latin typeface="+mn-lt"/>
              </a:rPr>
              <a:t> 5</a:t>
            </a:r>
            <a:r>
              <a:rPr lang="it-IT" sz="2000" dirty="0">
                <a:latin typeface="+mn-lt"/>
              </a:rPr>
              <a:t>.</a:t>
            </a:r>
            <a:r>
              <a:rPr lang="it-IT" sz="2000" b="0" dirty="0">
                <a:latin typeface="+mn-lt"/>
              </a:rPr>
              <a:t> Completa il Box-and-</a:t>
            </a:r>
            <a:r>
              <a:rPr lang="en-US" sz="2000" b="0" dirty="0">
                <a:latin typeface="+mn-lt"/>
              </a:rPr>
              <a:t>Whiskers</a:t>
            </a:r>
            <a:r>
              <a:rPr lang="it-IT" sz="2000" b="0" dirty="0">
                <a:latin typeface="+mn-lt"/>
              </a:rPr>
              <a:t> Plot e inserisci gli </a:t>
            </a:r>
            <a:r>
              <a:rPr lang="it-IT" sz="2000" b="0" dirty="0" err="1">
                <a:latin typeface="+mn-lt"/>
              </a:rPr>
              <a:t>Outliers</a:t>
            </a:r>
            <a:r>
              <a:rPr lang="it-IT" sz="2000" b="0" dirty="0">
                <a:latin typeface="+mn-lt"/>
              </a:rPr>
              <a:t> se presenti. </a:t>
            </a:r>
            <a:endParaRPr lang="it-IT" sz="2000" dirty="0">
              <a:latin typeface="+mn-lt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17500" y="4457700"/>
            <a:ext cx="8628063" cy="1630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>
              <a:buFont typeface="Arial"/>
              <a:buChar char="•"/>
              <a:defRPr/>
            </a:pPr>
            <a:r>
              <a:rPr lang="it-IT" sz="2000" b="0" dirty="0">
                <a:latin typeface="+mn-lt"/>
              </a:rPr>
              <a:t>Il Box plot riassume il 50% dei valori fra i quartili Q</a:t>
            </a:r>
            <a:r>
              <a:rPr lang="it-IT" sz="2000" b="0" baseline="-25000" dirty="0">
                <a:latin typeface="+mn-lt"/>
              </a:rPr>
              <a:t>1</a:t>
            </a:r>
            <a:r>
              <a:rPr lang="it-IT" sz="2000" b="0" dirty="0">
                <a:latin typeface="+mn-lt"/>
              </a:rPr>
              <a:t> e Q</a:t>
            </a:r>
            <a:r>
              <a:rPr lang="it-IT" sz="2000" b="0" baseline="-25000" dirty="0">
                <a:latin typeface="+mn-lt"/>
              </a:rPr>
              <a:t>3</a:t>
            </a:r>
            <a:r>
              <a:rPr lang="it-IT" sz="2000" b="0" dirty="0">
                <a:latin typeface="+mn-lt"/>
              </a:rPr>
              <a:t>, circa il 25% dei valori cade a sinistra di Q</a:t>
            </a:r>
            <a:r>
              <a:rPr lang="it-IT" sz="2000" b="0" baseline="-25000" dirty="0">
                <a:latin typeface="+mn-lt"/>
              </a:rPr>
              <a:t>1</a:t>
            </a:r>
            <a:r>
              <a:rPr lang="it-IT" sz="2000" b="0" dirty="0">
                <a:latin typeface="+mn-lt"/>
              </a:rPr>
              <a:t> e il restante 25% alla destra di Q</a:t>
            </a:r>
            <a:r>
              <a:rPr lang="it-IT" sz="2000" b="0" baseline="-25000" dirty="0">
                <a:latin typeface="+mn-lt"/>
              </a:rPr>
              <a:t>3</a:t>
            </a:r>
            <a:r>
              <a:rPr lang="it-IT" sz="2000" b="0" dirty="0">
                <a:latin typeface="+mn-lt"/>
              </a:rPr>
              <a:t>. I dati rappresentati dal Box-Plot sono asimmetrici verso destra poiché il 50% dei valori a sinistra della mediana è distribuito in un intervallo di larghezza minore rispetto al 50% dei valori posti a destra della mediana</a:t>
            </a:r>
          </a:p>
        </p:txBody>
      </p:sp>
      <p:pic>
        <p:nvPicPr>
          <p:cNvPr id="77828" name="Immagin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2070100"/>
            <a:ext cx="5113338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err="1" smtClean="0">
                <a:ea typeface="+mj-ea"/>
                <a:cs typeface="+mj-cs"/>
              </a:rPr>
              <a:t>Outliers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49238" y="1392238"/>
            <a:ext cx="8628062" cy="301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58775" algn="just">
              <a:spcAft>
                <a:spcPts val="1200"/>
              </a:spcAft>
              <a:buFont typeface="Arial"/>
              <a:buChar char="•"/>
              <a:defRPr/>
            </a:pPr>
            <a:r>
              <a:rPr lang="it-IT" sz="1800" b="0" dirty="0">
                <a:latin typeface="+mn-lt"/>
              </a:rPr>
              <a:t>Le </a:t>
            </a:r>
            <a:r>
              <a:rPr lang="it-IT" sz="1800" i="1" u="sng" dirty="0">
                <a:solidFill>
                  <a:srgbClr val="0000FF"/>
                </a:solidFill>
                <a:latin typeface="+mn-lt"/>
              </a:rPr>
              <a:t>osservazioni anomale</a:t>
            </a:r>
            <a:r>
              <a:rPr lang="it-IT" sz="1800" b="0" dirty="0">
                <a:latin typeface="+mn-lt"/>
              </a:rPr>
              <a:t> poste all’esterno del cancello interno inferiore o superiore sono dette </a:t>
            </a:r>
            <a:r>
              <a:rPr lang="it-IT" sz="1800" i="1" u="sng" dirty="0" err="1">
                <a:solidFill>
                  <a:srgbClr val="0000FF"/>
                </a:solidFill>
                <a:latin typeface="Times New Roman"/>
                <a:cs typeface="Times New Roman"/>
              </a:rPr>
              <a:t>outliers</a:t>
            </a:r>
            <a:r>
              <a:rPr lang="it-IT" sz="1800" b="0" dirty="0">
                <a:latin typeface="+mn-lt"/>
              </a:rPr>
              <a:t>; gli </a:t>
            </a:r>
            <a:r>
              <a:rPr lang="it-IT" sz="1800" b="0" i="1" dirty="0" err="1">
                <a:latin typeface="Times New Roman"/>
                <a:cs typeface="Times New Roman"/>
              </a:rPr>
              <a:t>outliers</a:t>
            </a:r>
            <a:r>
              <a:rPr lang="it-IT" sz="1800" b="0" dirty="0">
                <a:latin typeface="+mn-lt"/>
              </a:rPr>
              <a:t> sono classificati come </a:t>
            </a:r>
            <a:r>
              <a:rPr lang="it-IT" sz="1800" b="0" i="1" dirty="0" err="1">
                <a:latin typeface="Times New Roman"/>
                <a:cs typeface="Times New Roman"/>
              </a:rPr>
              <a:t>mild</a:t>
            </a:r>
            <a:r>
              <a:rPr lang="it-IT" sz="1800" b="0" i="1" dirty="0">
                <a:latin typeface="Times New Roman"/>
                <a:cs typeface="Times New Roman"/>
              </a:rPr>
              <a:t> </a:t>
            </a:r>
            <a:r>
              <a:rPr lang="it-IT" sz="1800" b="0" i="1" dirty="0" err="1">
                <a:latin typeface="Times New Roman"/>
                <a:cs typeface="Times New Roman"/>
              </a:rPr>
              <a:t>outliers</a:t>
            </a:r>
            <a:r>
              <a:rPr lang="it-IT" sz="1800" b="0" i="1" dirty="0">
                <a:latin typeface="+mn-lt"/>
              </a:rPr>
              <a:t> </a:t>
            </a:r>
            <a:r>
              <a:rPr lang="it-IT" sz="1800" b="0" dirty="0">
                <a:latin typeface="+mn-lt"/>
              </a:rPr>
              <a:t>e </a:t>
            </a:r>
            <a:r>
              <a:rPr lang="it-IT" sz="1800" b="0" i="1" dirty="0" err="1">
                <a:latin typeface="Times New Roman"/>
                <a:cs typeface="Times New Roman"/>
              </a:rPr>
              <a:t>extreme</a:t>
            </a:r>
            <a:r>
              <a:rPr lang="it-IT" sz="1800" b="0" i="1" dirty="0">
                <a:latin typeface="Times New Roman"/>
                <a:cs typeface="Times New Roman"/>
              </a:rPr>
              <a:t> </a:t>
            </a:r>
            <a:r>
              <a:rPr lang="it-IT" sz="1800" b="0" i="1" dirty="0" err="1">
                <a:latin typeface="Times New Roman"/>
                <a:cs typeface="Times New Roman"/>
              </a:rPr>
              <a:t>outliers</a:t>
            </a:r>
            <a:r>
              <a:rPr lang="it-IT" sz="1800" b="0" dirty="0">
                <a:latin typeface="+mn-lt"/>
              </a:rPr>
              <a:t> in dipendenza della loro posizione rispetto a due valori di riferimento successivi che prendono nome di </a:t>
            </a:r>
            <a:r>
              <a:rPr lang="it-IT" sz="1800" i="1" u="sng" dirty="0">
                <a:solidFill>
                  <a:srgbClr val="0000FF"/>
                </a:solidFill>
                <a:latin typeface="+mn-lt"/>
              </a:rPr>
              <a:t>cancello inferiore (superiore) interno e esterno</a:t>
            </a:r>
            <a:r>
              <a:rPr lang="it-IT" sz="1800" b="0" dirty="0">
                <a:latin typeface="+mn-lt"/>
              </a:rPr>
              <a:t>.</a:t>
            </a:r>
          </a:p>
          <a:p>
            <a:pPr indent="358775" algn="just">
              <a:spcAft>
                <a:spcPts val="1200"/>
              </a:spcAft>
              <a:buFont typeface="Arial"/>
              <a:buChar char="•"/>
              <a:defRPr/>
            </a:pPr>
            <a:r>
              <a:rPr lang="it-IT" sz="1800" b="0" dirty="0">
                <a:latin typeface="+mn-lt"/>
              </a:rPr>
              <a:t>Per </a:t>
            </a:r>
            <a:r>
              <a:rPr lang="it-IT" sz="1800" i="1" u="sng" dirty="0">
                <a:solidFill>
                  <a:srgbClr val="0000FF"/>
                </a:solidFill>
                <a:latin typeface="+mn-lt"/>
              </a:rPr>
              <a:t>cancello interno ed esterno </a:t>
            </a:r>
            <a:r>
              <a:rPr lang="it-IT" sz="1800" b="0" dirty="0">
                <a:latin typeface="+mn-lt"/>
              </a:rPr>
              <a:t>si intende un valore di riferimento posto rispettivamente a distanza pari a 1.5*IQR (cancello interno o </a:t>
            </a:r>
            <a:r>
              <a:rPr lang="it-IT" sz="1800" b="0" i="1" dirty="0" err="1">
                <a:latin typeface="+mn-lt"/>
              </a:rPr>
              <a:t>inner</a:t>
            </a:r>
            <a:r>
              <a:rPr lang="it-IT" sz="1800" b="0" i="1" dirty="0">
                <a:latin typeface="+mn-lt"/>
              </a:rPr>
              <a:t> fence</a:t>
            </a:r>
            <a:r>
              <a:rPr lang="it-IT" sz="1800" b="0" dirty="0">
                <a:latin typeface="+mn-lt"/>
              </a:rPr>
              <a:t>) e 3*IQR </a:t>
            </a:r>
            <a:r>
              <a:rPr lang="it-IT" sz="1800" b="0" dirty="0">
                <a:solidFill>
                  <a:srgbClr val="292934"/>
                </a:solidFill>
                <a:latin typeface="Arial"/>
              </a:rPr>
              <a:t>(cancello esterno o </a:t>
            </a:r>
            <a:r>
              <a:rPr lang="it-IT" sz="1800" b="0" i="1" dirty="0" err="1">
                <a:solidFill>
                  <a:srgbClr val="292934"/>
                </a:solidFill>
                <a:latin typeface="Arial"/>
              </a:rPr>
              <a:t>outer</a:t>
            </a:r>
            <a:r>
              <a:rPr lang="it-IT" sz="1800" b="0" i="1" dirty="0">
                <a:solidFill>
                  <a:srgbClr val="292934"/>
                </a:solidFill>
                <a:latin typeface="Arial"/>
              </a:rPr>
              <a:t> fence</a:t>
            </a:r>
            <a:r>
              <a:rPr lang="it-IT" sz="1800" b="0" dirty="0">
                <a:solidFill>
                  <a:srgbClr val="292934"/>
                </a:solidFill>
                <a:latin typeface="Arial"/>
              </a:rPr>
              <a:t>)</a:t>
            </a:r>
            <a:r>
              <a:rPr lang="it-IT" sz="1800" b="0" dirty="0">
                <a:latin typeface="+mn-lt"/>
              </a:rPr>
              <a:t> dal primo, </a:t>
            </a:r>
            <a:r>
              <a:rPr lang="it-IT" sz="1800" b="0" i="1" dirty="0">
                <a:latin typeface="+mn-lt"/>
              </a:rPr>
              <a:t>Q</a:t>
            </a:r>
            <a:r>
              <a:rPr lang="it-IT" sz="1800" b="0" baseline="-25000" dirty="0">
                <a:latin typeface="+mn-lt"/>
              </a:rPr>
              <a:t>1</a:t>
            </a:r>
            <a:r>
              <a:rPr lang="it-IT" sz="1800" b="0" dirty="0">
                <a:latin typeface="+mn-lt"/>
              </a:rPr>
              <a:t>, e terzo, </a:t>
            </a:r>
            <a:r>
              <a:rPr lang="it-IT" sz="1800" b="0" i="1" dirty="0">
                <a:solidFill>
                  <a:srgbClr val="292934"/>
                </a:solidFill>
                <a:latin typeface="Arial"/>
              </a:rPr>
              <a:t>Q</a:t>
            </a:r>
            <a:r>
              <a:rPr lang="it-IT" sz="1800" b="0" baseline="-25000" dirty="0">
                <a:solidFill>
                  <a:srgbClr val="292934"/>
                </a:solidFill>
                <a:latin typeface="Arial"/>
              </a:rPr>
              <a:t>3</a:t>
            </a:r>
            <a:r>
              <a:rPr lang="it-IT" sz="1800" b="0" dirty="0">
                <a:solidFill>
                  <a:srgbClr val="292934"/>
                </a:solidFill>
                <a:latin typeface="Arial"/>
              </a:rPr>
              <a:t>,</a:t>
            </a:r>
            <a:r>
              <a:rPr lang="it-IT" sz="1800" b="0" dirty="0">
                <a:latin typeface="+mn-lt"/>
              </a:rPr>
              <a:t> quartile. Lo schema grafico di figura mostra con linee tratteggiate diverse la posizione del cancello superiore interno e esterno</a:t>
            </a:r>
            <a:endParaRPr lang="it-IT" sz="2000" b="0" dirty="0">
              <a:latin typeface="+mn-lt"/>
            </a:endParaRPr>
          </a:p>
        </p:txBody>
      </p:sp>
      <p:grpSp>
        <p:nvGrpSpPr>
          <p:cNvPr id="78851" name="Gruppo 14"/>
          <p:cNvGrpSpPr>
            <a:grpSpLocks/>
          </p:cNvGrpSpPr>
          <p:nvPr/>
        </p:nvGrpSpPr>
        <p:grpSpPr bwMode="auto">
          <a:xfrm>
            <a:off x="1122363" y="4494213"/>
            <a:ext cx="5508625" cy="2022475"/>
            <a:chOff x="1109968" y="4211535"/>
            <a:chExt cx="5508347" cy="2022719"/>
          </a:xfrm>
        </p:grpSpPr>
        <p:pic>
          <p:nvPicPr>
            <p:cNvPr id="78852" name="Immagin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9968" y="4211535"/>
              <a:ext cx="5112984" cy="2022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8853" name="Gruppo 13"/>
            <p:cNvGrpSpPr>
              <a:grpSpLocks/>
            </p:cNvGrpSpPr>
            <p:nvPr/>
          </p:nvGrpSpPr>
          <p:grpSpPr bwMode="auto">
            <a:xfrm>
              <a:off x="4400409" y="5258584"/>
              <a:ext cx="2217906" cy="166760"/>
              <a:chOff x="4400409" y="5258584"/>
              <a:chExt cx="2217906" cy="166760"/>
            </a:xfrm>
          </p:grpSpPr>
          <p:cxnSp>
            <p:nvCxnSpPr>
              <p:cNvPr id="6" name="Connettore 1 5"/>
              <p:cNvCxnSpPr/>
              <p:nvPr/>
            </p:nvCxnSpPr>
            <p:spPr>
              <a:xfrm>
                <a:off x="4400689" y="5354673"/>
                <a:ext cx="1152467" cy="0"/>
              </a:xfrm>
              <a:prstGeom prst="line">
                <a:avLst/>
              </a:prstGeom>
              <a:ln>
                <a:solidFill>
                  <a:srgbClr val="29293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ttore 1 8"/>
              <p:cNvCxnSpPr/>
              <p:nvPr/>
            </p:nvCxnSpPr>
            <p:spPr>
              <a:xfrm>
                <a:off x="5554744" y="5257823"/>
                <a:ext cx="0" cy="168295"/>
              </a:xfrm>
              <a:prstGeom prst="line">
                <a:avLst/>
              </a:prstGeom>
              <a:ln>
                <a:solidFill>
                  <a:srgbClr val="29293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ttore 1 9"/>
              <p:cNvCxnSpPr/>
              <p:nvPr/>
            </p:nvCxnSpPr>
            <p:spPr>
              <a:xfrm>
                <a:off x="5553156" y="5354673"/>
                <a:ext cx="1044522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lg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ttore 1 10"/>
              <p:cNvCxnSpPr/>
              <p:nvPr/>
            </p:nvCxnSpPr>
            <p:spPr>
              <a:xfrm>
                <a:off x="6618315" y="5257823"/>
                <a:ext cx="0" cy="168295"/>
              </a:xfrm>
              <a:prstGeom prst="line">
                <a:avLst/>
              </a:prstGeom>
              <a:ln>
                <a:solidFill>
                  <a:srgbClr val="29293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312738" y="1173163"/>
            <a:ext cx="8628062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58775" algn="just">
              <a:buFont typeface="Arial"/>
              <a:buChar char="•"/>
              <a:defRPr/>
            </a:pPr>
            <a:r>
              <a:rPr lang="it-IT" sz="1800" b="0" dirty="0">
                <a:solidFill>
                  <a:srgbClr val="292934"/>
                </a:solidFill>
                <a:latin typeface="Arial"/>
              </a:rPr>
              <a:t>Se una osservazione è superiore al valore del cancello interno ma inferiore al valore del cancello esterno è detta </a:t>
            </a:r>
            <a:r>
              <a:rPr lang="it-IT" sz="1800" b="0" i="1" dirty="0" err="1">
                <a:solidFill>
                  <a:srgbClr val="292934"/>
                </a:solidFill>
                <a:latin typeface="Times New Roman"/>
                <a:cs typeface="Times New Roman"/>
              </a:rPr>
              <a:t>mild</a:t>
            </a:r>
            <a:r>
              <a:rPr lang="it-IT" sz="1800" b="0" i="1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lang="it-IT" sz="1800" b="0" i="1" dirty="0" err="1">
                <a:solidFill>
                  <a:srgbClr val="292934"/>
                </a:solidFill>
                <a:latin typeface="Times New Roman"/>
                <a:cs typeface="Times New Roman"/>
              </a:rPr>
              <a:t>outliers</a:t>
            </a:r>
            <a:r>
              <a:rPr lang="it-IT" sz="1800" b="0" dirty="0">
                <a:solidFill>
                  <a:srgbClr val="292934"/>
                </a:solidFill>
                <a:latin typeface="Arial"/>
              </a:rPr>
              <a:t>; se è esterna ad entrambi i cancelli è detta </a:t>
            </a:r>
            <a:r>
              <a:rPr lang="it-IT" sz="1800" b="0" i="1" dirty="0" err="1">
                <a:solidFill>
                  <a:srgbClr val="292934"/>
                </a:solidFill>
                <a:latin typeface="Times New Roman"/>
                <a:cs typeface="Times New Roman"/>
              </a:rPr>
              <a:t>extreme</a:t>
            </a:r>
            <a:r>
              <a:rPr lang="it-IT" sz="1800" b="0" i="1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lang="it-IT" sz="1800" b="0" i="1" dirty="0" err="1">
                <a:solidFill>
                  <a:srgbClr val="292934"/>
                </a:solidFill>
                <a:latin typeface="Times New Roman"/>
                <a:cs typeface="Times New Roman"/>
              </a:rPr>
              <a:t>outliers</a:t>
            </a:r>
            <a:r>
              <a:rPr lang="it-IT" sz="1800" b="0" dirty="0" err="1">
                <a:solidFill>
                  <a:srgbClr val="292934"/>
                </a:solidFill>
                <a:latin typeface="Arial"/>
              </a:rPr>
              <a:t>.Nel</a:t>
            </a:r>
            <a:r>
              <a:rPr lang="it-IT" sz="1800" b="0" dirty="0">
                <a:solidFill>
                  <a:srgbClr val="292934"/>
                </a:solidFill>
                <a:latin typeface="Arial"/>
              </a:rPr>
              <a:t> esempio trattato i cancelli inferiore e superiore esterno corrispondono rispettivamente ai valori -35 e 133; il valore più grande fra quelli presenti nel data-set è pari a 104 ed è più grande del cancello superiore interno ma più piccolo del cancello superiore esterno, di conseguenza è un </a:t>
            </a:r>
            <a:r>
              <a:rPr lang="it-IT" sz="1800" b="0" i="1" dirty="0" err="1">
                <a:solidFill>
                  <a:srgbClr val="292934"/>
                </a:solidFill>
                <a:latin typeface="Times New Roman"/>
                <a:cs typeface="Times New Roman"/>
              </a:rPr>
              <a:t>mild</a:t>
            </a:r>
            <a:r>
              <a:rPr lang="it-IT" sz="1800" b="0" i="1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lang="it-IT" sz="1800" b="0" i="1" dirty="0" err="1">
                <a:solidFill>
                  <a:srgbClr val="292934"/>
                </a:solidFill>
                <a:latin typeface="Times New Roman"/>
                <a:cs typeface="Times New Roman"/>
              </a:rPr>
              <a:t>outlier</a:t>
            </a:r>
            <a:r>
              <a:rPr lang="it-IT" sz="1800" b="0" dirty="0">
                <a:solidFill>
                  <a:srgbClr val="292934"/>
                </a:solidFill>
                <a:latin typeface="Arial"/>
              </a:rPr>
              <a:t>.  </a:t>
            </a:r>
            <a:endParaRPr lang="it-IT" sz="1800" b="0" dirty="0">
              <a:latin typeface="+mn-lt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2738" y="404813"/>
            <a:ext cx="8488362" cy="762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err="1" smtClean="0">
                <a:ea typeface="+mj-ea"/>
                <a:cs typeface="+mj-cs"/>
              </a:rPr>
              <a:t>Outliers</a:t>
            </a:r>
            <a:endParaRPr lang="it-IT" dirty="0">
              <a:ea typeface="+mj-ea"/>
              <a:cs typeface="+mj-cs"/>
            </a:endParaRPr>
          </a:p>
        </p:txBody>
      </p:sp>
      <p:grpSp>
        <p:nvGrpSpPr>
          <p:cNvPr id="79875" name="Gruppo 14"/>
          <p:cNvGrpSpPr>
            <a:grpSpLocks/>
          </p:cNvGrpSpPr>
          <p:nvPr/>
        </p:nvGrpSpPr>
        <p:grpSpPr bwMode="auto">
          <a:xfrm>
            <a:off x="325438" y="3027363"/>
            <a:ext cx="8532812" cy="1373187"/>
            <a:chOff x="325604" y="3027313"/>
            <a:chExt cx="8532000" cy="1372569"/>
          </a:xfrm>
        </p:grpSpPr>
        <p:sp>
          <p:nvSpPr>
            <p:cNvPr id="3" name="CasellaDiTesto 2"/>
            <p:cNvSpPr txBox="1"/>
            <p:nvPr/>
          </p:nvSpPr>
          <p:spPr>
            <a:xfrm>
              <a:off x="325604" y="3027313"/>
              <a:ext cx="8532000" cy="8616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it-IT" sz="1800" i="1" u="sng" dirty="0" smtClean="0">
                  <a:solidFill>
                    <a:srgbClr val="0000FF"/>
                  </a:solidFill>
                  <a:latin typeface="+mn-lt"/>
                </a:rPr>
                <a:t>Esercizio </a:t>
              </a:r>
              <a:r>
                <a:rPr lang="it-IT" sz="1800" i="1" u="sng" dirty="0">
                  <a:solidFill>
                    <a:srgbClr val="0000FF"/>
                  </a:solidFill>
                  <a:latin typeface="+mn-lt"/>
                </a:rPr>
                <a:t>#1</a:t>
              </a:r>
              <a:r>
                <a:rPr lang="it-IT" sz="1800" dirty="0">
                  <a:solidFill>
                    <a:srgbClr val="0000FF"/>
                  </a:solidFill>
                </a:rPr>
                <a:t>.</a:t>
              </a:r>
              <a:r>
                <a:rPr lang="it-IT" sz="1800" dirty="0"/>
                <a:t> </a:t>
              </a:r>
              <a:r>
                <a:rPr lang="it-IT" sz="1600" b="0" dirty="0">
                  <a:latin typeface="+mn-lt"/>
                </a:rPr>
                <a:t>I dati che seguono indicano il numero di giocatori che hanno raggiunto la 3° base </a:t>
              </a:r>
              <a:r>
                <a:rPr lang="it-IT" sz="1600" b="0" dirty="0" smtClean="0">
                  <a:latin typeface="+mn-lt"/>
                </a:rPr>
                <a:t>(Home </a:t>
              </a:r>
              <a:r>
                <a:rPr lang="it-IT" sz="1600" b="0" dirty="0" err="1" smtClean="0">
                  <a:latin typeface="+mn-lt"/>
                </a:rPr>
                <a:t>Run</a:t>
              </a:r>
              <a:r>
                <a:rPr lang="it-IT" sz="1600" b="0" dirty="0" smtClean="0">
                  <a:latin typeface="+mn-lt"/>
                </a:rPr>
                <a:t>) nelle </a:t>
              </a:r>
              <a:r>
                <a:rPr lang="it-IT" sz="1600" b="0" dirty="0">
                  <a:latin typeface="+mn-lt"/>
                </a:rPr>
                <a:t>partite del campionato di Baseball giocate il giorno 12 Agosto 2004. Realizza il Box-Plot e descrivi come sono distribuiti i valori.</a:t>
              </a:r>
            </a:p>
          </p:txBody>
        </p:sp>
        <p:pic>
          <p:nvPicPr>
            <p:cNvPr id="79880" name="Immagin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9343" y="3918099"/>
              <a:ext cx="6911733" cy="481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9876" name="Gruppo 15"/>
          <p:cNvGrpSpPr>
            <a:grpSpLocks/>
          </p:cNvGrpSpPr>
          <p:nvPr/>
        </p:nvGrpSpPr>
        <p:grpSpPr bwMode="auto">
          <a:xfrm>
            <a:off x="261938" y="4449763"/>
            <a:ext cx="8567737" cy="2197100"/>
            <a:chOff x="261460" y="4449651"/>
            <a:chExt cx="8567997" cy="2197565"/>
          </a:xfrm>
        </p:grpSpPr>
        <p:sp>
          <p:nvSpPr>
            <p:cNvPr id="24" name="CasellaDiTesto 23"/>
            <p:cNvSpPr txBox="1"/>
            <p:nvPr/>
          </p:nvSpPr>
          <p:spPr>
            <a:xfrm>
              <a:off x="261460" y="4449651"/>
              <a:ext cx="8567997" cy="8619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it-IT" sz="1800" i="1" u="sng" dirty="0" smtClean="0">
                  <a:solidFill>
                    <a:srgbClr val="0000FF"/>
                  </a:solidFill>
                  <a:latin typeface="+mn-lt"/>
                </a:rPr>
                <a:t>Esercizio </a:t>
              </a:r>
              <a:r>
                <a:rPr lang="it-IT" sz="1800" i="1" u="sng" dirty="0">
                  <a:solidFill>
                    <a:srgbClr val="0000FF"/>
                  </a:solidFill>
                  <a:latin typeface="+mn-lt"/>
                </a:rPr>
                <a:t>#2</a:t>
              </a:r>
              <a:r>
                <a:rPr lang="it-IT" sz="1800" dirty="0">
                  <a:solidFill>
                    <a:srgbClr val="0000FF"/>
                  </a:solidFill>
                </a:rPr>
                <a:t>.</a:t>
              </a:r>
              <a:r>
                <a:rPr lang="it-IT" sz="1800" dirty="0"/>
                <a:t> </a:t>
              </a:r>
              <a:r>
                <a:rPr lang="it-IT" sz="1600" b="0" dirty="0">
                  <a:latin typeface="+mn-lt"/>
                </a:rPr>
                <a:t>Il locale Club Golf ha organizzato una torneo fra i soci uomini e donne organizzati in squadre diverse La tabella indica il punteggio ottenuto in una gara a 18 buche dei 17 uomini e 15 donne che hanno partecipato al torneo. </a:t>
              </a:r>
            </a:p>
          </p:txBody>
        </p:sp>
        <p:pic>
          <p:nvPicPr>
            <p:cNvPr id="79878" name="Immagine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9" t="28801" r="13264" b="31445"/>
            <a:stretch>
              <a:fillRect/>
            </a:stretch>
          </p:blipFill>
          <p:spPr bwMode="auto">
            <a:xfrm>
              <a:off x="1564644" y="5567216"/>
              <a:ext cx="6161131" cy="10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05120"/>
            <a:ext cx="8229600" cy="749371"/>
          </a:xfrm>
        </p:spPr>
        <p:txBody>
          <a:bodyPr>
            <a:normAutofit/>
          </a:bodyPr>
          <a:lstStyle/>
          <a:p>
            <a:r>
              <a:rPr lang="it-IT" dirty="0" smtClean="0"/>
              <a:t>Esempio #3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525996" y="1321241"/>
            <a:ext cx="8351798" cy="138345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/>
              <a:buChar char="•"/>
            </a:pPr>
            <a:r>
              <a:rPr lang="it-IT" sz="1800" b="0" dirty="0" smtClean="0">
                <a:latin typeface="+mn-lt"/>
              </a:rPr>
              <a:t>In MINITAB </a:t>
            </a:r>
            <a:r>
              <a:rPr lang="it-IT" sz="1800" b="0" dirty="0">
                <a:latin typeface="+mn-lt"/>
              </a:rPr>
              <a:t>Realizza il Box-Plot </a:t>
            </a:r>
            <a:r>
              <a:rPr lang="it-IT" sz="1800" b="0" dirty="0" smtClean="0">
                <a:latin typeface="+mn-lt"/>
              </a:rPr>
              <a:t>dei valori dell’Esercizio #1 e </a:t>
            </a:r>
            <a:r>
              <a:rPr lang="it-IT" sz="1800" b="0" dirty="0">
                <a:latin typeface="+mn-lt"/>
              </a:rPr>
              <a:t>descrivi come sono distribuiti i valori</a:t>
            </a:r>
            <a:r>
              <a:rPr lang="it-IT" sz="1800" b="0" dirty="0" smtClean="0">
                <a:latin typeface="+mn-lt"/>
              </a:rPr>
              <a:t>. </a:t>
            </a: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/>
              <a:buChar char="•"/>
            </a:pPr>
            <a:r>
              <a:rPr lang="it-IT" sz="1800" b="0" dirty="0" smtClean="0">
                <a:latin typeface="+mn-lt"/>
              </a:rPr>
              <a:t>Calcola </a:t>
            </a:r>
            <a:r>
              <a:rPr lang="it-IT" sz="1800" b="0" dirty="0" err="1" smtClean="0">
                <a:latin typeface="+mn-lt"/>
              </a:rPr>
              <a:t>Min</a:t>
            </a:r>
            <a:r>
              <a:rPr lang="it-IT" sz="1800" b="0" dirty="0" smtClean="0">
                <a:latin typeface="+mn-lt"/>
              </a:rPr>
              <a:t>, Q1, Q2, Q3, </a:t>
            </a:r>
            <a:r>
              <a:rPr lang="it-IT" sz="1800" b="0" dirty="0" err="1" smtClean="0">
                <a:latin typeface="+mn-lt"/>
              </a:rPr>
              <a:t>Max</a:t>
            </a:r>
            <a:r>
              <a:rPr lang="it-IT" sz="1800" b="0" dirty="0" smtClean="0">
                <a:latin typeface="+mn-lt"/>
              </a:rPr>
              <a:t>, IQR e </a:t>
            </a:r>
            <a:r>
              <a:rPr lang="it-IT" sz="1800" b="0" dirty="0" err="1" smtClean="0">
                <a:latin typeface="+mn-lt"/>
              </a:rPr>
              <a:t>Range</a:t>
            </a:r>
            <a:r>
              <a:rPr lang="it-IT" sz="1800" b="0" dirty="0" smtClean="0">
                <a:latin typeface="+mn-lt"/>
              </a:rPr>
              <a:t> con l’istruzione </a:t>
            </a:r>
            <a:r>
              <a:rPr lang="it-IT" sz="1800" dirty="0" smtClean="0">
                <a:latin typeface="+mn-lt"/>
              </a:rPr>
              <a:t>Stat </a:t>
            </a:r>
            <a:r>
              <a:rPr lang="it-IT" sz="1800" dirty="0" smtClean="0">
                <a:latin typeface="+mn-lt"/>
                <a:sym typeface="Wingdings"/>
              </a:rPr>
              <a:t> Basic </a:t>
            </a:r>
            <a:r>
              <a:rPr lang="it-IT" sz="1800" dirty="0" err="1" smtClean="0">
                <a:latin typeface="+mn-lt"/>
                <a:sym typeface="Wingdings"/>
              </a:rPr>
              <a:t>Statistics</a:t>
            </a:r>
            <a:r>
              <a:rPr lang="it-IT" sz="1800" dirty="0" smtClean="0">
                <a:latin typeface="+mn-lt"/>
                <a:sym typeface="Wingdings"/>
              </a:rPr>
              <a:t>  Display </a:t>
            </a:r>
            <a:r>
              <a:rPr lang="it-IT" sz="1800" dirty="0" err="1" smtClean="0">
                <a:latin typeface="+mn-lt"/>
                <a:sym typeface="Wingdings"/>
              </a:rPr>
              <a:t>Descriptive</a:t>
            </a:r>
            <a:r>
              <a:rPr lang="it-IT" sz="1800" dirty="0" smtClean="0">
                <a:latin typeface="+mn-lt"/>
                <a:sym typeface="Wingdings"/>
              </a:rPr>
              <a:t> </a:t>
            </a:r>
            <a:r>
              <a:rPr lang="it-IT" sz="1800" dirty="0" err="1" smtClean="0">
                <a:latin typeface="+mn-lt"/>
                <a:sym typeface="Wingdings"/>
              </a:rPr>
              <a:t>Statistics</a:t>
            </a:r>
            <a:r>
              <a:rPr lang="it-IT" sz="1800" dirty="0" smtClean="0">
                <a:latin typeface="+mn-lt"/>
                <a:sym typeface="Wingdings"/>
              </a:rPr>
              <a:t> </a:t>
            </a:r>
            <a:endParaRPr lang="it-IT" sz="1800" b="0" dirty="0">
              <a:latin typeface="+mn-lt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525996" y="2984012"/>
            <a:ext cx="8351798" cy="16881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/>
              <a:buChar char="•"/>
            </a:pPr>
            <a:r>
              <a:rPr lang="it-IT" sz="1800" b="0" dirty="0" smtClean="0">
                <a:latin typeface="+mn-lt"/>
              </a:rPr>
              <a:t>In MINITAB </a:t>
            </a:r>
            <a:r>
              <a:rPr lang="it-IT" sz="1800" b="0" dirty="0">
                <a:latin typeface="+mn-lt"/>
              </a:rPr>
              <a:t>Realizza il Box-Plot </a:t>
            </a:r>
            <a:r>
              <a:rPr lang="it-IT" sz="1800" b="0" dirty="0" smtClean="0">
                <a:latin typeface="+mn-lt"/>
              </a:rPr>
              <a:t>dei valori dell’Esercizio #2 per i Gruppi “Uomo” e “Donna” e </a:t>
            </a:r>
            <a:r>
              <a:rPr lang="it-IT" sz="1800" b="0" dirty="0">
                <a:latin typeface="+mn-lt"/>
              </a:rPr>
              <a:t>descrivi </a:t>
            </a:r>
            <a:r>
              <a:rPr lang="it-IT" sz="1800" b="0" dirty="0" smtClean="0">
                <a:latin typeface="+mn-lt"/>
              </a:rPr>
              <a:t>le differenze che ti sembrano maggiormente evidenti . </a:t>
            </a: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/>
              <a:buChar char="•"/>
            </a:pPr>
            <a:r>
              <a:rPr lang="it-IT" sz="1800" b="0" dirty="0" smtClean="0">
                <a:latin typeface="+mn-lt"/>
              </a:rPr>
              <a:t>Calcola </a:t>
            </a:r>
            <a:r>
              <a:rPr lang="it-IT" sz="1800" b="0" dirty="0" err="1" smtClean="0">
                <a:latin typeface="+mn-lt"/>
              </a:rPr>
              <a:t>Min</a:t>
            </a:r>
            <a:r>
              <a:rPr lang="it-IT" sz="1800" b="0" dirty="0" smtClean="0">
                <a:latin typeface="+mn-lt"/>
              </a:rPr>
              <a:t>, Q1, Q2, Q3, </a:t>
            </a:r>
            <a:r>
              <a:rPr lang="it-IT" sz="1800" b="0" dirty="0" err="1" smtClean="0">
                <a:latin typeface="+mn-lt"/>
              </a:rPr>
              <a:t>Max</a:t>
            </a:r>
            <a:r>
              <a:rPr lang="it-IT" sz="1800" b="0" dirty="0" smtClean="0">
                <a:latin typeface="+mn-lt"/>
              </a:rPr>
              <a:t>, IQR e </a:t>
            </a:r>
            <a:r>
              <a:rPr lang="it-IT" sz="1800" b="0" dirty="0" err="1" smtClean="0">
                <a:latin typeface="+mn-lt"/>
              </a:rPr>
              <a:t>Range</a:t>
            </a:r>
            <a:r>
              <a:rPr lang="it-IT" sz="1800" b="0" dirty="0" smtClean="0">
                <a:latin typeface="+mn-lt"/>
              </a:rPr>
              <a:t> con l’istruzione </a:t>
            </a:r>
            <a:r>
              <a:rPr lang="it-IT" sz="1800" dirty="0" smtClean="0">
                <a:latin typeface="+mn-lt"/>
              </a:rPr>
              <a:t>Stat </a:t>
            </a:r>
            <a:r>
              <a:rPr lang="it-IT" sz="1800" dirty="0" smtClean="0">
                <a:latin typeface="+mn-lt"/>
                <a:sym typeface="Wingdings"/>
              </a:rPr>
              <a:t> Basic </a:t>
            </a:r>
            <a:r>
              <a:rPr lang="it-IT" sz="1800" dirty="0" err="1" smtClean="0">
                <a:latin typeface="+mn-lt"/>
                <a:sym typeface="Wingdings"/>
              </a:rPr>
              <a:t>Statistics</a:t>
            </a:r>
            <a:r>
              <a:rPr lang="it-IT" sz="1800" dirty="0" smtClean="0">
                <a:latin typeface="+mn-lt"/>
                <a:sym typeface="Wingdings"/>
              </a:rPr>
              <a:t>  Display </a:t>
            </a:r>
            <a:r>
              <a:rPr lang="it-IT" sz="1800" dirty="0" err="1" smtClean="0">
                <a:latin typeface="+mn-lt"/>
                <a:sym typeface="Wingdings"/>
              </a:rPr>
              <a:t>Descriptive</a:t>
            </a:r>
            <a:r>
              <a:rPr lang="it-IT" sz="1800" dirty="0" smtClean="0">
                <a:latin typeface="+mn-lt"/>
                <a:sym typeface="Wingdings"/>
              </a:rPr>
              <a:t> </a:t>
            </a:r>
            <a:r>
              <a:rPr lang="it-IT" sz="1800" dirty="0" err="1" smtClean="0">
                <a:latin typeface="+mn-lt"/>
                <a:sym typeface="Wingdings"/>
              </a:rPr>
              <a:t>Statistics</a:t>
            </a:r>
            <a:r>
              <a:rPr lang="it-IT" sz="1800" dirty="0" smtClean="0">
                <a:latin typeface="+mn-lt"/>
                <a:sym typeface="Wingdings"/>
              </a:rPr>
              <a:t> </a:t>
            </a:r>
            <a:r>
              <a:rPr lang="it-IT" sz="1800" b="0" dirty="0" smtClean="0">
                <a:latin typeface="+mn-lt"/>
                <a:sym typeface="Wingdings"/>
              </a:rPr>
              <a:t>per</a:t>
            </a:r>
            <a:r>
              <a:rPr lang="it-IT" sz="1800" dirty="0" smtClean="0">
                <a:latin typeface="+mn-lt"/>
                <a:sym typeface="Wingdings"/>
              </a:rPr>
              <a:t> </a:t>
            </a:r>
            <a:r>
              <a:rPr lang="it-IT" sz="1800" b="0" dirty="0" smtClean="0">
                <a:latin typeface="+mn-lt"/>
                <a:sym typeface="Wingdings"/>
              </a:rPr>
              <a:t>entrambe le classi</a:t>
            </a:r>
            <a:endParaRPr lang="it-IT" sz="1800" b="0" dirty="0">
              <a:latin typeface="+mn-lt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25996" y="4951480"/>
            <a:ext cx="8313311" cy="16112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0000"/>
              </a:lnSpc>
              <a:buFont typeface="Arial"/>
              <a:buChar char="•"/>
            </a:pPr>
            <a:r>
              <a:rPr lang="it-IT" sz="1800" b="0" dirty="0" smtClean="0">
                <a:latin typeface="+mn-lt"/>
              </a:rPr>
              <a:t>Esegui il Dot-Plot dei valori della variabile Golf con le istruzioni</a:t>
            </a:r>
          </a:p>
          <a:p>
            <a:pPr marL="800100" lvl="1" indent="-342900">
              <a:lnSpc>
                <a:spcPct val="110000"/>
              </a:lnSpc>
              <a:buFont typeface="+mj-lt"/>
              <a:buAutoNum type="arabicPeriod"/>
            </a:pPr>
            <a:r>
              <a:rPr lang="it-IT" sz="1800" dirty="0" err="1" smtClean="0">
                <a:latin typeface="+mn-lt"/>
              </a:rPr>
              <a:t>Graph</a:t>
            </a:r>
            <a:r>
              <a:rPr lang="it-IT" sz="1800" dirty="0" smtClean="0">
                <a:latin typeface="+mn-lt"/>
              </a:rPr>
              <a:t> </a:t>
            </a:r>
            <a:r>
              <a:rPr lang="it-IT" sz="1800" dirty="0" smtClean="0">
                <a:latin typeface="+mn-lt"/>
                <a:sym typeface="Wingdings"/>
              </a:rPr>
              <a:t> </a:t>
            </a:r>
            <a:r>
              <a:rPr lang="it-IT" sz="1800" dirty="0" err="1" smtClean="0">
                <a:latin typeface="+mn-lt"/>
                <a:sym typeface="Wingdings"/>
              </a:rPr>
              <a:t>DotPlots</a:t>
            </a:r>
            <a:r>
              <a:rPr lang="it-IT" sz="1800" dirty="0" smtClean="0">
                <a:latin typeface="+mn-lt"/>
                <a:sym typeface="Wingdings"/>
              </a:rPr>
              <a:t>  </a:t>
            </a:r>
            <a:r>
              <a:rPr lang="it-IT" sz="1800" dirty="0" err="1" smtClean="0">
                <a:latin typeface="+mn-lt"/>
                <a:sym typeface="Wingdings"/>
              </a:rPr>
              <a:t>One</a:t>
            </a:r>
            <a:r>
              <a:rPr lang="it-IT" sz="1800" dirty="0" smtClean="0">
                <a:latin typeface="+mn-lt"/>
                <a:sym typeface="Wingdings"/>
              </a:rPr>
              <a:t> Y  With </a:t>
            </a:r>
            <a:r>
              <a:rPr lang="it-IT" sz="1800" dirty="0" err="1" smtClean="0">
                <a:latin typeface="+mn-lt"/>
                <a:sym typeface="Wingdings"/>
              </a:rPr>
              <a:t>Groups</a:t>
            </a:r>
            <a:endParaRPr lang="it-IT" sz="1800" dirty="0" smtClean="0">
              <a:latin typeface="+mn-lt"/>
              <a:sym typeface="Wingdings"/>
            </a:endParaRPr>
          </a:p>
          <a:p>
            <a:pPr marL="800100" lvl="1" indent="-342900">
              <a:lnSpc>
                <a:spcPct val="110000"/>
              </a:lnSpc>
              <a:buFont typeface="+mj-lt"/>
              <a:buAutoNum type="arabicPeriod"/>
            </a:pPr>
            <a:r>
              <a:rPr lang="it-IT" sz="1800" dirty="0" err="1">
                <a:solidFill>
                  <a:srgbClr val="292934"/>
                </a:solidFill>
                <a:latin typeface="Arial"/>
              </a:rPr>
              <a:t>Graph</a:t>
            </a:r>
            <a:r>
              <a:rPr lang="it-IT" sz="1800" dirty="0">
                <a:solidFill>
                  <a:srgbClr val="292934"/>
                </a:solidFill>
                <a:latin typeface="Arial"/>
              </a:rPr>
              <a:t> </a:t>
            </a:r>
            <a:r>
              <a:rPr lang="it-IT" sz="1800" dirty="0">
                <a:solidFill>
                  <a:srgbClr val="292934"/>
                </a:solidFill>
                <a:latin typeface="Arial"/>
                <a:sym typeface="Wingdings"/>
              </a:rPr>
              <a:t> </a:t>
            </a:r>
            <a:r>
              <a:rPr lang="it-IT" sz="1800" dirty="0" err="1">
                <a:solidFill>
                  <a:srgbClr val="292934"/>
                </a:solidFill>
                <a:latin typeface="Arial"/>
                <a:sym typeface="Wingdings"/>
              </a:rPr>
              <a:t>DotPlots</a:t>
            </a:r>
            <a:r>
              <a:rPr lang="it-IT" sz="1800" dirty="0">
                <a:solidFill>
                  <a:srgbClr val="292934"/>
                </a:solidFill>
                <a:latin typeface="Arial"/>
                <a:sym typeface="Wingdings"/>
              </a:rPr>
              <a:t>  </a:t>
            </a:r>
            <a:r>
              <a:rPr lang="it-IT" sz="1800" dirty="0" err="1">
                <a:solidFill>
                  <a:srgbClr val="292934"/>
                </a:solidFill>
                <a:latin typeface="Arial"/>
                <a:sym typeface="Wingdings"/>
              </a:rPr>
              <a:t>One</a:t>
            </a:r>
            <a:r>
              <a:rPr lang="it-IT" sz="1800" dirty="0">
                <a:solidFill>
                  <a:srgbClr val="292934"/>
                </a:solidFill>
                <a:latin typeface="Arial"/>
                <a:sym typeface="Wingdings"/>
              </a:rPr>
              <a:t> Y  </a:t>
            </a:r>
            <a:r>
              <a:rPr lang="it-IT" sz="1800" dirty="0" err="1" smtClean="0">
                <a:solidFill>
                  <a:srgbClr val="292934"/>
                </a:solidFill>
                <a:latin typeface="Arial"/>
                <a:sym typeface="Wingdings"/>
              </a:rPr>
              <a:t>Stack</a:t>
            </a:r>
            <a:r>
              <a:rPr lang="it-IT" sz="1800" dirty="0" smtClean="0">
                <a:solidFill>
                  <a:srgbClr val="292934"/>
                </a:solidFill>
                <a:latin typeface="Arial"/>
                <a:sym typeface="Wingdings"/>
              </a:rPr>
              <a:t> </a:t>
            </a:r>
            <a:r>
              <a:rPr lang="it-IT" sz="1800" dirty="0" err="1" smtClean="0">
                <a:solidFill>
                  <a:srgbClr val="292934"/>
                </a:solidFill>
                <a:latin typeface="Arial"/>
                <a:sym typeface="Wingdings"/>
              </a:rPr>
              <a:t>Groups</a:t>
            </a:r>
            <a:endParaRPr lang="it-IT" sz="1800" dirty="0" smtClean="0">
              <a:solidFill>
                <a:srgbClr val="292934"/>
              </a:solidFill>
              <a:latin typeface="Arial"/>
              <a:sym typeface="Wingdings"/>
            </a:endParaRPr>
          </a:p>
          <a:p>
            <a:pPr marL="354013" lvl="1">
              <a:lnSpc>
                <a:spcPct val="110000"/>
              </a:lnSpc>
            </a:pPr>
            <a:r>
              <a:rPr lang="it-IT" sz="1800" b="0" dirty="0" smtClean="0">
                <a:latin typeface="+mn-lt"/>
              </a:rPr>
              <a:t>Quale Dot-Plot illustra con maggior efficacia le differenze fra i gruppi? Spiega perché? </a:t>
            </a:r>
            <a:endParaRPr lang="it-IT" sz="18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651457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41313"/>
            <a:ext cx="8229600" cy="7362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Case </a:t>
            </a:r>
            <a:r>
              <a:rPr lang="it-IT" dirty="0" err="1" smtClean="0">
                <a:ea typeface="+mj-ea"/>
                <a:cs typeface="+mj-cs"/>
              </a:rPr>
              <a:t>Study</a:t>
            </a:r>
            <a:r>
              <a:rPr lang="it-IT" dirty="0" smtClean="0">
                <a:ea typeface="+mj-ea"/>
                <a:cs typeface="+mj-cs"/>
              </a:rPr>
              <a:t> #1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80898" name="Segnaposto contenuto 2"/>
          <p:cNvSpPr>
            <a:spLocks noGrp="1"/>
          </p:cNvSpPr>
          <p:nvPr>
            <p:ph idx="1"/>
          </p:nvPr>
        </p:nvSpPr>
        <p:spPr>
          <a:xfrm>
            <a:off x="389583" y="1090030"/>
            <a:ext cx="8551862" cy="5284788"/>
          </a:xfrm>
        </p:spPr>
        <p:txBody>
          <a:bodyPr/>
          <a:lstStyle/>
          <a:p>
            <a:pPr algn="just" eaLnBrk="1" hangingPunct="1">
              <a:spcBef>
                <a:spcPts val="1200"/>
              </a:spcBef>
            </a:pPr>
            <a:r>
              <a:rPr lang="it-IT" sz="2000" dirty="0">
                <a:latin typeface="Arial" charset="0"/>
              </a:rPr>
              <a:t>Indagine sulle </a:t>
            </a:r>
            <a:r>
              <a:rPr lang="it-IT" sz="2000" b="1" i="1" u="sng" dirty="0">
                <a:solidFill>
                  <a:srgbClr val="0000FF"/>
                </a:solidFill>
                <a:latin typeface="Arial" charset="0"/>
              </a:rPr>
              <a:t>conoscenze statistiche di base e avanzate </a:t>
            </a:r>
            <a:r>
              <a:rPr lang="it-IT" sz="2000" dirty="0">
                <a:latin typeface="Arial" charset="0"/>
              </a:rPr>
              <a:t>degli studenti della laurea magistrale. Il “Test di Ingresso” è formulato raggruppando le domande per </a:t>
            </a:r>
            <a:r>
              <a:rPr lang="it-IT" sz="2000" i="1" u="sng" dirty="0">
                <a:latin typeface="Arial" charset="0"/>
              </a:rPr>
              <a:t>Singoli Argomenti</a:t>
            </a:r>
            <a:r>
              <a:rPr lang="it-IT" sz="2000" i="1" dirty="0">
                <a:latin typeface="Arial" charset="0"/>
              </a:rPr>
              <a:t> </a:t>
            </a:r>
            <a:r>
              <a:rPr lang="it-IT" sz="2000" dirty="0">
                <a:latin typeface="Arial" charset="0"/>
              </a:rPr>
              <a:t>e gli argomenti per </a:t>
            </a:r>
            <a:r>
              <a:rPr lang="it-IT" sz="2000" i="1" u="sng" dirty="0">
                <a:latin typeface="Arial" charset="0"/>
              </a:rPr>
              <a:t>Grado di Conoscenza</a:t>
            </a:r>
            <a:r>
              <a:rPr lang="it-IT" sz="2000" dirty="0">
                <a:solidFill>
                  <a:srgbClr val="0000FF"/>
                </a:solidFill>
                <a:latin typeface="Arial" charset="0"/>
              </a:rPr>
              <a:t>, </a:t>
            </a:r>
            <a:r>
              <a:rPr lang="it-IT" sz="2000" dirty="0">
                <a:latin typeface="Arial" charset="0"/>
              </a:rPr>
              <a:t>secondo la suddivisione in “Argomenti Noti”, Parzialmente Noti” e “Non Noti”. L’</a:t>
            </a:r>
            <a:r>
              <a:rPr lang="it-IT" altLang="ja-JP" sz="2000" b="1" i="1" u="sng" dirty="0">
                <a:solidFill>
                  <a:srgbClr val="0000FF"/>
                </a:solidFill>
                <a:latin typeface="Arial" charset="0"/>
              </a:rPr>
              <a:t>analisi </a:t>
            </a:r>
            <a:r>
              <a:rPr lang="it-IT" altLang="ja-JP" sz="2000" dirty="0">
                <a:latin typeface="Arial" charset="0"/>
              </a:rPr>
              <a:t>è fatta sulla base del numero di risposte </a:t>
            </a:r>
            <a:r>
              <a:rPr lang="it-IT" altLang="ja-JP" sz="2000" i="1" u="sng" dirty="0">
                <a:solidFill>
                  <a:srgbClr val="292934"/>
                </a:solidFill>
                <a:latin typeface="Arial" charset="0"/>
              </a:rPr>
              <a:t>esatte</a:t>
            </a:r>
            <a:r>
              <a:rPr lang="it-IT" altLang="ja-JP" sz="2000" dirty="0">
                <a:latin typeface="Arial" charset="0"/>
              </a:rPr>
              <a:t>, </a:t>
            </a:r>
            <a:r>
              <a:rPr lang="it-IT" altLang="ja-JP" sz="2000" i="1" u="sng" dirty="0">
                <a:solidFill>
                  <a:srgbClr val="292934"/>
                </a:solidFill>
                <a:latin typeface="Arial" charset="0"/>
              </a:rPr>
              <a:t>sbagliate</a:t>
            </a:r>
            <a:r>
              <a:rPr lang="it-IT" altLang="ja-JP" sz="2000" dirty="0">
                <a:latin typeface="Arial" charset="0"/>
              </a:rPr>
              <a:t> e </a:t>
            </a:r>
            <a:r>
              <a:rPr lang="it-IT" altLang="ja-JP" sz="2000" i="1" u="sng" dirty="0">
                <a:solidFill>
                  <a:srgbClr val="292934"/>
                </a:solidFill>
                <a:latin typeface="Arial" charset="0"/>
              </a:rPr>
              <a:t>non date</a:t>
            </a:r>
            <a:r>
              <a:rPr lang="it-IT" altLang="ja-JP" sz="2000" dirty="0">
                <a:latin typeface="Arial" charset="0"/>
              </a:rPr>
              <a:t>; la </a:t>
            </a:r>
            <a:r>
              <a:rPr lang="it-IT" altLang="ja-JP" sz="2000" b="1" i="1" u="sng" dirty="0">
                <a:solidFill>
                  <a:srgbClr val="0000FF"/>
                </a:solidFill>
                <a:latin typeface="Arial" charset="0"/>
              </a:rPr>
              <a:t>valutazione</a:t>
            </a:r>
            <a:r>
              <a:rPr lang="it-IT" altLang="ja-JP" sz="2000" dirty="0">
                <a:latin typeface="Arial" charset="0"/>
              </a:rPr>
              <a:t> delle conoscenze pregresse è fatta analizzando le risposte ai soli Argomenti Noti, ed è espressa in termini </a:t>
            </a:r>
            <a:r>
              <a:rPr lang="it-IT" altLang="ja-JP" sz="2000" dirty="0" smtClean="0">
                <a:latin typeface="Arial" charset="0"/>
              </a:rPr>
              <a:t>quantitativi.</a:t>
            </a:r>
            <a:endParaRPr lang="it-IT" altLang="ja-JP" sz="2000" dirty="0">
              <a:latin typeface="Arial" charset="0"/>
            </a:endParaRPr>
          </a:p>
          <a:p>
            <a:pPr algn="just" eaLnBrk="1" hangingPunct="1">
              <a:spcBef>
                <a:spcPts val="1200"/>
              </a:spcBef>
            </a:pPr>
            <a:r>
              <a:rPr lang="it-IT" sz="2000" dirty="0">
                <a:latin typeface="Arial" charset="0"/>
              </a:rPr>
              <a:t>Il </a:t>
            </a:r>
            <a:r>
              <a:rPr lang="it-IT" sz="2000" b="1" i="1" u="sng" dirty="0">
                <a:solidFill>
                  <a:srgbClr val="0000FF"/>
                </a:solidFill>
                <a:latin typeface="Arial" charset="0"/>
              </a:rPr>
              <a:t>sondaggio</a:t>
            </a:r>
            <a:r>
              <a:rPr lang="it-IT" sz="2000" dirty="0">
                <a:latin typeface="Arial" charset="0"/>
              </a:rPr>
              <a:t>, argomento del Case </a:t>
            </a:r>
            <a:r>
              <a:rPr lang="it-IT" sz="2000" dirty="0" err="1">
                <a:latin typeface="Arial" charset="0"/>
              </a:rPr>
              <a:t>Study</a:t>
            </a:r>
            <a:r>
              <a:rPr lang="it-IT" sz="2000" dirty="0">
                <a:latin typeface="Arial" charset="0"/>
              </a:rPr>
              <a:t> #1, offre la possibilità di introdurre le </a:t>
            </a:r>
            <a:r>
              <a:rPr lang="it-IT" sz="2000" b="1" i="1" u="sng" dirty="0">
                <a:solidFill>
                  <a:srgbClr val="0000FF"/>
                </a:solidFill>
                <a:latin typeface="Arial" charset="0"/>
              </a:rPr>
              <a:t>nozioni generali della statistica</a:t>
            </a:r>
            <a:r>
              <a:rPr lang="it-IT" sz="2000" dirty="0">
                <a:latin typeface="Arial" charset="0"/>
              </a:rPr>
              <a:t>, di definire, indagare e analizzare una </a:t>
            </a:r>
            <a:r>
              <a:rPr lang="it-IT" sz="2000" b="1" i="1" u="sng" dirty="0">
                <a:solidFill>
                  <a:srgbClr val="0000FF"/>
                </a:solidFill>
                <a:latin typeface="Arial" charset="0"/>
              </a:rPr>
              <a:t>unità statistica</a:t>
            </a:r>
            <a:r>
              <a:rPr lang="it-IT" sz="2000" dirty="0">
                <a:solidFill>
                  <a:srgbClr val="0000FF"/>
                </a:solidFill>
                <a:latin typeface="Arial" charset="0"/>
              </a:rPr>
              <a:t> </a:t>
            </a:r>
            <a:r>
              <a:rPr lang="it-IT" sz="2000" dirty="0">
                <a:latin typeface="Arial" charset="0"/>
              </a:rPr>
              <a:t>utilizzando </a:t>
            </a:r>
            <a:r>
              <a:rPr lang="it-IT" sz="2000" b="1" i="1" u="sng" dirty="0">
                <a:solidFill>
                  <a:srgbClr val="0000FF"/>
                </a:solidFill>
                <a:latin typeface="Arial" charset="0"/>
              </a:rPr>
              <a:t>variabili qualitative</a:t>
            </a:r>
            <a:r>
              <a:rPr lang="it-IT" sz="2000" dirty="0">
                <a:latin typeface="Arial" charset="0"/>
              </a:rPr>
              <a:t> e</a:t>
            </a:r>
            <a:r>
              <a:rPr lang="it-IT" sz="2000" b="1" i="1" u="sng" dirty="0">
                <a:solidFill>
                  <a:srgbClr val="0000FF"/>
                </a:solidFill>
                <a:latin typeface="Arial" charset="0"/>
              </a:rPr>
              <a:t> quantitative</a:t>
            </a:r>
            <a:r>
              <a:rPr lang="it-IT" sz="2000" dirty="0">
                <a:latin typeface="Arial" charset="0"/>
              </a:rPr>
              <a:t>, utilizzando tabelle e rappresentazioni grafiche. </a:t>
            </a:r>
          </a:p>
          <a:p>
            <a:pPr algn="just" eaLnBrk="1" hangingPunct="1">
              <a:spcBef>
                <a:spcPts val="1200"/>
              </a:spcBef>
            </a:pPr>
            <a:r>
              <a:rPr lang="it-IT" sz="2000" dirty="0">
                <a:latin typeface="Arial" charset="0"/>
              </a:rPr>
              <a:t>In questa prima parte l’analisi utilizza i soli strumenti della </a:t>
            </a:r>
            <a:r>
              <a:rPr lang="it-IT" sz="2000" b="1" i="1" u="sng" dirty="0">
                <a:solidFill>
                  <a:srgbClr val="0000FF"/>
                </a:solidFill>
                <a:latin typeface="Arial" charset="0"/>
              </a:rPr>
              <a:t>statistica descrittiva</a:t>
            </a:r>
            <a:r>
              <a:rPr lang="it-IT" sz="2000" dirty="0">
                <a:latin typeface="Arial" charset="0"/>
              </a:rPr>
              <a:t>; il Case </a:t>
            </a:r>
            <a:r>
              <a:rPr lang="it-IT" sz="2000" dirty="0" err="1">
                <a:latin typeface="Arial" charset="0"/>
              </a:rPr>
              <a:t>Study</a:t>
            </a:r>
            <a:r>
              <a:rPr lang="it-IT" sz="2000" dirty="0">
                <a:latin typeface="Arial" charset="0"/>
              </a:rPr>
              <a:t> #1 sarà ripreso per fare </a:t>
            </a:r>
            <a:r>
              <a:rPr lang="it-IT" sz="2000" dirty="0" smtClean="0">
                <a:latin typeface="Arial" charset="0"/>
              </a:rPr>
              <a:t>confronti sulla preparazione degli studenti di Classi diverse, con diverso percorso di studi ed esperienza</a:t>
            </a:r>
            <a:r>
              <a:rPr lang="it-IT" sz="1800" dirty="0" smtClean="0">
                <a:latin typeface="Arial" charset="0"/>
              </a:rPr>
              <a:t>. </a:t>
            </a:r>
            <a:endParaRPr lang="it-IT" sz="18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68275"/>
            <a:ext cx="82296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4400" dirty="0" smtClean="0">
                <a:ea typeface="+mj-ea"/>
                <a:cs typeface="+mj-cs"/>
              </a:rPr>
              <a:t>Campionamento</a:t>
            </a:r>
            <a:endParaRPr lang="it-IT" sz="4400" dirty="0">
              <a:ea typeface="+mj-ea"/>
              <a:cs typeface="+mj-cs"/>
            </a:endParaRPr>
          </a:p>
        </p:txBody>
      </p:sp>
      <p:grpSp>
        <p:nvGrpSpPr>
          <p:cNvPr id="20482" name="Gruppo 9"/>
          <p:cNvGrpSpPr>
            <a:grpSpLocks/>
          </p:cNvGrpSpPr>
          <p:nvPr/>
        </p:nvGrpSpPr>
        <p:grpSpPr bwMode="auto">
          <a:xfrm>
            <a:off x="115888" y="1281113"/>
            <a:ext cx="5614987" cy="3883025"/>
            <a:chOff x="115449" y="1280545"/>
            <a:chExt cx="5614967" cy="3883620"/>
          </a:xfrm>
        </p:grpSpPr>
        <p:sp>
          <p:nvSpPr>
            <p:cNvPr id="9" name="Rettangolo 8"/>
            <p:cNvSpPr/>
            <p:nvPr/>
          </p:nvSpPr>
          <p:spPr>
            <a:xfrm>
              <a:off x="115449" y="1280545"/>
              <a:ext cx="5614967" cy="3883620"/>
            </a:xfrm>
            <a:prstGeom prst="rect">
              <a:avLst/>
            </a:prstGeom>
            <a:solidFill>
              <a:schemeClr val="bg1"/>
            </a:solidFill>
            <a:ln w="19050" cmpd="sng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  <p:grpSp>
          <p:nvGrpSpPr>
            <p:cNvPr id="20486" name="Gruppo 6"/>
            <p:cNvGrpSpPr>
              <a:grpSpLocks/>
            </p:cNvGrpSpPr>
            <p:nvPr/>
          </p:nvGrpSpPr>
          <p:grpSpPr bwMode="auto">
            <a:xfrm>
              <a:off x="226303" y="1352039"/>
              <a:ext cx="5400942" cy="3714590"/>
              <a:chOff x="226303" y="984669"/>
              <a:chExt cx="5400942" cy="3714590"/>
            </a:xfrm>
          </p:grpSpPr>
          <p:pic>
            <p:nvPicPr>
              <p:cNvPr id="20487" name="Immagine 2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7242" y="984669"/>
                <a:ext cx="5400000" cy="928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88" name="Immagine 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7242" y="2003232"/>
                <a:ext cx="5400000" cy="7094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89" name="Immagine 4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303" y="2802955"/>
                <a:ext cx="5400000" cy="10983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90" name="Immagine 5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7245" y="3991494"/>
                <a:ext cx="5400000" cy="707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0483" name="Immagin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363" y="1249363"/>
            <a:ext cx="2879725" cy="463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273050" y="5646738"/>
            <a:ext cx="57515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 i="1" u="sng" dirty="0" err="1">
                <a:solidFill>
                  <a:srgbClr val="0000FF"/>
                </a:solidFill>
                <a:latin typeface="+mn-lt"/>
              </a:rPr>
              <a:t>Survey</a:t>
            </a: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 </a:t>
            </a:r>
            <a:r>
              <a:rPr lang="it-IT" sz="2000" i="1" u="sng" dirty="0">
                <a:solidFill>
                  <a:srgbClr val="0000FF"/>
                </a:solidFill>
                <a:latin typeface="+mn-lt"/>
                <a:sym typeface="Wingdings"/>
              </a:rPr>
              <a:t></a:t>
            </a: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 sondaggio</a:t>
            </a:r>
            <a:r>
              <a:rPr lang="it-IT" sz="2000" i="1" dirty="0">
                <a:solidFill>
                  <a:srgbClr val="0000FF"/>
                </a:solidFill>
                <a:latin typeface="+mn-lt"/>
              </a:rPr>
              <a:t>;</a:t>
            </a:r>
            <a:r>
              <a:rPr lang="it-IT" sz="2000" b="0" dirty="0">
                <a:latin typeface="+mn-lt"/>
              </a:rPr>
              <a:t> </a:t>
            </a: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Indagine campionaria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8" y="344488"/>
            <a:ext cx="8902700" cy="90011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200" dirty="0" smtClean="0">
                <a:latin typeface="Tahoma" charset="0"/>
                <a:ea typeface="+mj-ea"/>
                <a:cs typeface="+mj-cs"/>
              </a:rPr>
              <a:t>Unità statistica</a:t>
            </a:r>
            <a:br>
              <a:rPr lang="it-IT" sz="3200" dirty="0" smtClean="0">
                <a:latin typeface="Tahoma" charset="0"/>
                <a:ea typeface="+mj-ea"/>
                <a:cs typeface="+mj-cs"/>
              </a:rPr>
            </a:br>
            <a:r>
              <a:rPr lang="it-IT" sz="2400" dirty="0" smtClean="0">
                <a:latin typeface="Tahoma" charset="0"/>
                <a:ea typeface="+mj-ea"/>
                <a:cs typeface="+mj-cs"/>
              </a:rPr>
              <a:t>Elemento; Variabile; Osservazione; Data-set</a:t>
            </a:r>
            <a:endParaRPr lang="it-IT" sz="3200" dirty="0">
              <a:latin typeface="Tahoma" charset="0"/>
              <a:ea typeface="+mj-ea"/>
              <a:cs typeface="+mj-cs"/>
            </a:endParaRPr>
          </a:p>
        </p:txBody>
      </p:sp>
      <p:sp>
        <p:nvSpPr>
          <p:cNvPr id="21506" name="Text Box 7"/>
          <p:cNvSpPr txBox="1">
            <a:spLocks noChangeArrowheads="1"/>
          </p:cNvSpPr>
          <p:nvPr/>
        </p:nvSpPr>
        <p:spPr bwMode="auto">
          <a:xfrm>
            <a:off x="555625" y="4767263"/>
            <a:ext cx="817403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Arial" charset="0"/>
              <a:buChar char="•"/>
            </a:pPr>
            <a:r>
              <a:rPr lang="it-IT" sz="1800" b="0">
                <a:solidFill>
                  <a:srgbClr val="292934"/>
                </a:solidFill>
                <a:latin typeface="Tahoma" charset="0"/>
                <a:cs typeface="Tahoma" charset="0"/>
              </a:rPr>
              <a:t>L</a:t>
            </a:r>
            <a:r>
              <a:rPr lang="ja-JP" altLang="it-IT" sz="1800" b="0">
                <a:solidFill>
                  <a:srgbClr val="292934"/>
                </a:solidFill>
                <a:latin typeface="Tahoma" charset="0"/>
                <a:cs typeface="Tahoma" charset="0"/>
              </a:rPr>
              <a:t>’</a:t>
            </a:r>
            <a:r>
              <a:rPr lang="it-IT" altLang="ja-JP" sz="1800" i="1" u="sng">
                <a:solidFill>
                  <a:srgbClr val="0000FF"/>
                </a:solidFill>
                <a:latin typeface="Tahoma" charset="0"/>
                <a:cs typeface="Tahoma" charset="0"/>
              </a:rPr>
              <a:t>unità Statistica </a:t>
            </a:r>
            <a:r>
              <a:rPr lang="it-IT" altLang="ja-JP" sz="1800" b="0">
                <a:solidFill>
                  <a:srgbClr val="292934"/>
                </a:solidFill>
                <a:latin typeface="Tahoma" charset="0"/>
                <a:cs typeface="Tahoma" charset="0"/>
              </a:rPr>
              <a:t>è rappresentata dalle aziende monitorate; gli </a:t>
            </a:r>
            <a:r>
              <a:rPr lang="it-IT" altLang="ja-JP" sz="1800" i="1" u="sng">
                <a:solidFill>
                  <a:srgbClr val="0000FF"/>
                </a:solidFill>
                <a:latin typeface="Tahoma" charset="0"/>
                <a:cs typeface="Tahoma" charset="0"/>
              </a:rPr>
              <a:t>elementi</a:t>
            </a:r>
            <a:r>
              <a:rPr lang="it-IT" altLang="ja-JP" sz="1800" b="0">
                <a:solidFill>
                  <a:srgbClr val="292934"/>
                </a:solidFill>
                <a:latin typeface="Tahoma" charset="0"/>
                <a:cs typeface="Tahoma" charset="0"/>
              </a:rPr>
              <a:t> di un campione sono i soggetti oggetto dell’indagine che si vuole eseguire.</a:t>
            </a:r>
          </a:p>
          <a:p>
            <a:pPr algn="just" eaLnBrk="1" hangingPunct="1">
              <a:spcBef>
                <a:spcPct val="50000"/>
              </a:spcBef>
              <a:buFont typeface="Arial" charset="0"/>
              <a:buChar char="•"/>
            </a:pPr>
            <a:r>
              <a:rPr lang="it-IT" altLang="ja-JP" sz="1800" b="0">
                <a:solidFill>
                  <a:srgbClr val="292934"/>
                </a:solidFill>
                <a:latin typeface="Tahoma" charset="0"/>
                <a:cs typeface="Tahoma" charset="0"/>
              </a:rPr>
              <a:t>La </a:t>
            </a:r>
            <a:r>
              <a:rPr lang="it-IT" altLang="ja-JP" sz="1800" i="1" u="sng">
                <a:solidFill>
                  <a:srgbClr val="0000FF"/>
                </a:solidFill>
                <a:latin typeface="Tahoma" charset="0"/>
                <a:cs typeface="Tahoma" charset="0"/>
              </a:rPr>
              <a:t>variabile</a:t>
            </a:r>
            <a:r>
              <a:rPr lang="it-IT" altLang="ja-JP" sz="1800" b="0">
                <a:solidFill>
                  <a:srgbClr val="292934"/>
                </a:solidFill>
                <a:latin typeface="Tahoma" charset="0"/>
                <a:cs typeface="Tahoma" charset="0"/>
              </a:rPr>
              <a:t> è il parametro che stiamo analizzando e che può assumere valori diversi per elementi diversi.  </a:t>
            </a:r>
            <a:endParaRPr lang="it-IT" sz="1800" b="0">
              <a:solidFill>
                <a:srgbClr val="292934"/>
              </a:solidFill>
              <a:latin typeface="Tahoma" charset="0"/>
              <a:cs typeface="Tahoma" charset="0"/>
            </a:endParaRPr>
          </a:p>
          <a:p>
            <a:pPr algn="just" eaLnBrk="1" hangingPunct="1">
              <a:spcBef>
                <a:spcPct val="50000"/>
              </a:spcBef>
              <a:buFont typeface="Arial" charset="0"/>
              <a:buChar char="•"/>
            </a:pPr>
            <a:r>
              <a:rPr lang="it-IT" altLang="ja-JP" sz="1800" b="0">
                <a:solidFill>
                  <a:srgbClr val="292934"/>
                </a:solidFill>
                <a:latin typeface="Tahoma" charset="0"/>
                <a:cs typeface="Tahoma" charset="0"/>
              </a:rPr>
              <a:t>L’insieme delle osservazioni di una o più variabili, è nota come </a:t>
            </a:r>
            <a:r>
              <a:rPr lang="it-IT" altLang="ja-JP" sz="1800" i="1" u="sng">
                <a:solidFill>
                  <a:srgbClr val="0000FF"/>
                </a:solidFill>
                <a:latin typeface="Tahoma" charset="0"/>
                <a:cs typeface="Tahoma" charset="0"/>
              </a:rPr>
              <a:t>Data-Set</a:t>
            </a:r>
            <a:r>
              <a:rPr lang="it-IT" altLang="ja-JP" sz="1800">
                <a:solidFill>
                  <a:srgbClr val="292934"/>
                </a:solidFill>
                <a:latin typeface="Tahoma" charset="0"/>
                <a:cs typeface="Tahoma" charset="0"/>
              </a:rPr>
              <a:t>.</a:t>
            </a:r>
            <a:endParaRPr lang="it-IT" sz="1800" b="0">
              <a:solidFill>
                <a:srgbClr val="292934"/>
              </a:solidFill>
              <a:latin typeface="Tahoma" charset="0"/>
              <a:cs typeface="Tahoma" charset="0"/>
            </a:endParaRPr>
          </a:p>
        </p:txBody>
      </p:sp>
      <p:pic>
        <p:nvPicPr>
          <p:cNvPr id="21507" name="Picture 4" descr="tb01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62" t="-3619" r="-1370" b="-2473"/>
          <a:stretch>
            <a:fillRect/>
          </a:stretch>
        </p:blipFill>
        <p:spPr bwMode="auto">
          <a:xfrm>
            <a:off x="936625" y="1492250"/>
            <a:ext cx="6480175" cy="305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22250"/>
            <a:ext cx="8229600" cy="8223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a typeface="+mj-ea"/>
                <a:cs typeface="+mj-cs"/>
              </a:rPr>
              <a:t>Tipi di Variabili</a:t>
            </a:r>
            <a:endParaRPr lang="it-IT" dirty="0">
              <a:ea typeface="+mj-ea"/>
              <a:cs typeface="+mj-cs"/>
            </a:endParaRPr>
          </a:p>
        </p:txBody>
      </p:sp>
      <p:grpSp>
        <p:nvGrpSpPr>
          <p:cNvPr id="22530" name="Gruppo 9"/>
          <p:cNvGrpSpPr>
            <a:grpSpLocks/>
          </p:cNvGrpSpPr>
          <p:nvPr/>
        </p:nvGrpSpPr>
        <p:grpSpPr bwMode="auto">
          <a:xfrm>
            <a:off x="293688" y="3443288"/>
            <a:ext cx="5362575" cy="3159125"/>
            <a:chOff x="293867" y="3442776"/>
            <a:chExt cx="5363082" cy="3159377"/>
          </a:xfrm>
        </p:grpSpPr>
        <p:sp>
          <p:nvSpPr>
            <p:cNvPr id="6" name="Rettangolo 5"/>
            <p:cNvSpPr/>
            <p:nvPr/>
          </p:nvSpPr>
          <p:spPr>
            <a:xfrm>
              <a:off x="293867" y="3442776"/>
              <a:ext cx="5363082" cy="3159377"/>
            </a:xfrm>
            <a:prstGeom prst="rect">
              <a:avLst/>
            </a:prstGeom>
            <a:solidFill>
              <a:srgbClr val="FFFFFF"/>
            </a:solidFill>
            <a:ln w="19050" cmpd="sng">
              <a:solidFill>
                <a:srgbClr val="93A29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  <p:grpSp>
          <p:nvGrpSpPr>
            <p:cNvPr id="22538" name="Gruppo 7"/>
            <p:cNvGrpSpPr>
              <a:grpSpLocks/>
            </p:cNvGrpSpPr>
            <p:nvPr/>
          </p:nvGrpSpPr>
          <p:grpSpPr bwMode="auto">
            <a:xfrm>
              <a:off x="361245" y="3551767"/>
              <a:ext cx="5232400" cy="2041879"/>
              <a:chOff x="445911" y="1082322"/>
              <a:chExt cx="5232400" cy="2041879"/>
            </a:xfrm>
          </p:grpSpPr>
          <p:pic>
            <p:nvPicPr>
              <p:cNvPr id="22539" name="Immagine 2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5911" y="1082322"/>
                <a:ext cx="5232400" cy="685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40" name="Immagine 3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5911" y="1773061"/>
                <a:ext cx="5219700" cy="673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41" name="Immagine 4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612" y="2451101"/>
                <a:ext cx="5207000" cy="673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2531" name="Immagin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0" y="5686425"/>
            <a:ext cx="52324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Immagin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575" y="438150"/>
            <a:ext cx="5522913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3" name="Gruppo 13"/>
          <p:cNvGrpSpPr>
            <a:grpSpLocks/>
          </p:cNvGrpSpPr>
          <p:nvPr/>
        </p:nvGrpSpPr>
        <p:grpSpPr bwMode="auto">
          <a:xfrm>
            <a:off x="5762625" y="3905250"/>
            <a:ext cx="3059113" cy="1500188"/>
            <a:chOff x="5761901" y="3904612"/>
            <a:chExt cx="3059588" cy="1500966"/>
          </a:xfrm>
        </p:grpSpPr>
        <p:sp>
          <p:nvSpPr>
            <p:cNvPr id="11" name="Parentesi graffa chiusa 10"/>
            <p:cNvSpPr/>
            <p:nvPr/>
          </p:nvSpPr>
          <p:spPr>
            <a:xfrm>
              <a:off x="5761901" y="3904612"/>
              <a:ext cx="147661" cy="1500966"/>
            </a:xfrm>
            <a:prstGeom prst="rightBrac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  <p:sp>
          <p:nvSpPr>
            <p:cNvPr id="12" name="CasellaDiTesto 11"/>
            <p:cNvSpPr txBox="1"/>
            <p:nvPr/>
          </p:nvSpPr>
          <p:spPr>
            <a:xfrm>
              <a:off x="6071512" y="4455761"/>
              <a:ext cx="2749977" cy="3986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it-IT" sz="2000" i="1" u="sng" dirty="0">
                  <a:solidFill>
                    <a:srgbClr val="0000FF"/>
                  </a:solidFill>
                  <a:latin typeface="+mn-lt"/>
                </a:rPr>
                <a:t>Variabili quantitative</a:t>
              </a:r>
            </a:p>
          </p:txBody>
        </p:sp>
      </p:grpSp>
      <p:sp>
        <p:nvSpPr>
          <p:cNvPr id="13" name="CasellaDiTesto 12"/>
          <p:cNvSpPr txBox="1"/>
          <p:nvPr/>
        </p:nvSpPr>
        <p:spPr>
          <a:xfrm>
            <a:off x="6072188" y="5830888"/>
            <a:ext cx="27495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 i="1" u="sng" dirty="0">
                <a:solidFill>
                  <a:srgbClr val="0000FF"/>
                </a:solidFill>
                <a:latin typeface="+mn-lt"/>
              </a:rPr>
              <a:t>Variabili qualitative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iarezza">
  <a:themeElements>
    <a:clrScheme name="Chiarezza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hiarezz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hiarezza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Chiarezza.thmx</Template>
  <TotalTime>32641</TotalTime>
  <Words>6242</Words>
  <Application>Microsoft Office PowerPoint</Application>
  <PresentationFormat>Presentazione su schermo (4:3)</PresentationFormat>
  <Paragraphs>876</Paragraphs>
  <Slides>65</Slides>
  <Notes>3</Notes>
  <HiddenSlides>2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65</vt:i4>
      </vt:variant>
    </vt:vector>
  </HeadingPairs>
  <TitlesOfParts>
    <vt:vector size="68" baseType="lpstr">
      <vt:lpstr>Chiarezza</vt:lpstr>
      <vt:lpstr>Equation</vt:lpstr>
      <vt:lpstr>Visio</vt:lpstr>
      <vt:lpstr>Metodi statistici per lo studio dei fenomeni socio sanitari </vt:lpstr>
      <vt:lpstr>Testi Utilizzati e/o di Consultazione</vt:lpstr>
      <vt:lpstr>Argomenti Trattati</vt:lpstr>
      <vt:lpstr>Statistica</vt:lpstr>
      <vt:lpstr>Unità statistiche, Variabili, ….</vt:lpstr>
      <vt:lpstr>Popolazione e Campione</vt:lpstr>
      <vt:lpstr>Campionamento</vt:lpstr>
      <vt:lpstr>Unità statistica Elemento; Variabile; Osservazione; Data-set</vt:lpstr>
      <vt:lpstr>Tipi di Variabili</vt:lpstr>
      <vt:lpstr>Tipi di Variabile</vt:lpstr>
      <vt:lpstr>Dati trasversali o di Sezione trasversale</vt:lpstr>
      <vt:lpstr>Serie Temporali o Storiche</vt:lpstr>
      <vt:lpstr>Data-Set: Rappresentazione Grafica</vt:lpstr>
      <vt:lpstr>Dati grezzi</vt:lpstr>
      <vt:lpstr>Organizzare e Rappresentare dati qualitativi Distribuzione delle Frequenze</vt:lpstr>
      <vt:lpstr>Organizzare e Rappresentare dati qualitativi Grafico a Barre</vt:lpstr>
      <vt:lpstr>Organizzare e Rappresentare dati qualitativi. Diagramma di Pareto</vt:lpstr>
      <vt:lpstr>Organizzare e Rappresentare dati qualitativi Grafico a Torta (Pie-Chart)</vt:lpstr>
      <vt:lpstr>Organizzare e Rappresentare dati quantitativi </vt:lpstr>
      <vt:lpstr>Organizzare e rappresentare dati quantitativi </vt:lpstr>
      <vt:lpstr>Rappresentare dati quantitativi. Istogramma </vt:lpstr>
      <vt:lpstr>Rappresentare dati quantitativi. Istogramma </vt:lpstr>
      <vt:lpstr>Frequenza cumulativa. Ogiva</vt:lpstr>
      <vt:lpstr>Forma dell’Istogramma</vt:lpstr>
      <vt:lpstr>Diagramma Gambo-Foglia</vt:lpstr>
      <vt:lpstr>Dot Plot</vt:lpstr>
      <vt:lpstr>Dot Plot</vt:lpstr>
      <vt:lpstr>Esempio #1</vt:lpstr>
      <vt:lpstr>Indicatori Riassuntivi dei Dati</vt:lpstr>
      <vt:lpstr>Misura di Tendenza centrale per dati Non Raggruppati</vt:lpstr>
      <vt:lpstr>Esempio</vt:lpstr>
      <vt:lpstr>Media di dati Non Raggruppati</vt:lpstr>
      <vt:lpstr>Media di dati non raggruppati</vt:lpstr>
      <vt:lpstr>Mediana di dati non raggruppati</vt:lpstr>
      <vt:lpstr>Moda di dati non raggruppati</vt:lpstr>
      <vt:lpstr>Moda di dati Qualitativi</vt:lpstr>
      <vt:lpstr>Relazione fra Media, Mediana e Moda</vt:lpstr>
      <vt:lpstr>Media e Mediana</vt:lpstr>
      <vt:lpstr>Media e Mediana</vt:lpstr>
      <vt:lpstr>Media e Mediana</vt:lpstr>
      <vt:lpstr>Esempio #2</vt:lpstr>
      <vt:lpstr>Misure di Dispersione per dati non raggruppati</vt:lpstr>
      <vt:lpstr>Range di dati non raggruppati</vt:lpstr>
      <vt:lpstr>Varianza e Deviazione Standard</vt:lpstr>
      <vt:lpstr>Varianza e Deviazione Standard</vt:lpstr>
      <vt:lpstr>Coefficiente di Variazione</vt:lpstr>
      <vt:lpstr>Lavorare con la Deviazione Standard</vt:lpstr>
      <vt:lpstr>Teorema di Chebyshev</vt:lpstr>
      <vt:lpstr>Lavorare con la Deviazione Standard</vt:lpstr>
      <vt:lpstr>Regola Empirica della Dev. St.</vt:lpstr>
      <vt:lpstr>Misure di Posizione</vt:lpstr>
      <vt:lpstr>Quartili e IQR</vt:lpstr>
      <vt:lpstr>Lavorare con i Quartili</vt:lpstr>
      <vt:lpstr>Lavorare con i Quartili</vt:lpstr>
      <vt:lpstr>Percentile e Rango percentile</vt:lpstr>
      <vt:lpstr>Percentile e Rango percentile</vt:lpstr>
      <vt:lpstr>Percentile e Rango percentile</vt:lpstr>
      <vt:lpstr>Box and Whiskers Plot</vt:lpstr>
      <vt:lpstr>Box and Whiskers Plot</vt:lpstr>
      <vt:lpstr>Box and Whiskers Plot</vt:lpstr>
      <vt:lpstr>Box and Whiskers Plot</vt:lpstr>
      <vt:lpstr>Outliers</vt:lpstr>
      <vt:lpstr>Outliers</vt:lpstr>
      <vt:lpstr>Esempio #3</vt:lpstr>
      <vt:lpstr>Case Study #1</vt:lpstr>
    </vt:vector>
  </TitlesOfParts>
  <Company>Dipartimento Scienze Biomediche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Statistica</dc:title>
  <dc:creator>cb</dc:creator>
  <cp:lastModifiedBy>Aula Canani</cp:lastModifiedBy>
  <cp:revision>2365</cp:revision>
  <cp:lastPrinted>2012-01-10T11:41:18Z</cp:lastPrinted>
  <dcterms:created xsi:type="dcterms:W3CDTF">2004-12-18T19:21:52Z</dcterms:created>
  <dcterms:modified xsi:type="dcterms:W3CDTF">2013-12-10T10:59:04Z</dcterms:modified>
</cp:coreProperties>
</file>